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600" r:id="rId2"/>
    <p:sldId id="986" r:id="rId3"/>
    <p:sldId id="1025" r:id="rId4"/>
    <p:sldId id="1033" r:id="rId5"/>
    <p:sldId id="1034" r:id="rId6"/>
    <p:sldId id="1031" r:id="rId7"/>
    <p:sldId id="1022" r:id="rId8"/>
    <p:sldId id="1028" r:id="rId9"/>
    <p:sldId id="1029" r:id="rId10"/>
    <p:sldId id="1030" r:id="rId11"/>
    <p:sldId id="1006" r:id="rId12"/>
    <p:sldId id="1024" r:id="rId13"/>
    <p:sldId id="1026" r:id="rId14"/>
    <p:sldId id="1027" r:id="rId15"/>
    <p:sldId id="1032" r:id="rId16"/>
    <p:sldId id="955" r:id="rId17"/>
  </p:sldIdLst>
  <p:sldSz cx="9144000" cy="6858000" type="screen4x3"/>
  <p:notesSz cx="6669088" cy="9928225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71F"/>
    <a:srgbClr val="008000"/>
    <a:srgbClr val="CC9999"/>
    <a:srgbClr val="663333"/>
    <a:srgbClr val="FFFF99"/>
    <a:srgbClr val="CC6600"/>
    <a:srgbClr val="FF9900"/>
    <a:srgbClr val="FFFFCC"/>
    <a:srgbClr val="66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3"/>
    <p:restoredTop sz="78385" autoAdjust="0"/>
  </p:normalViewPr>
  <p:slideViewPr>
    <p:cSldViewPr snapToGrid="0">
      <p:cViewPr varScale="1">
        <p:scale>
          <a:sx n="76" d="100"/>
          <a:sy n="76" d="100"/>
        </p:scale>
        <p:origin x="22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 snapToGrid="0">
      <p:cViewPr varScale="1">
        <p:scale>
          <a:sx n="54" d="100"/>
          <a:sy n="54" d="100"/>
        </p:scale>
        <p:origin x="-1782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DDFD5E-E0E3-9C4C-848E-CF60688472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00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l" defTabSz="95250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l" defTabSz="95250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125566-4E7C-A24B-BF7C-B39DB6D8F3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390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3408DF1-D6A9-5F44-99CD-CF08E6A5E710}" type="slidenum">
              <a:rPr lang="fr-FR" sz="1300">
                <a:latin typeface="Arial" charset="0"/>
              </a:rPr>
              <a:pPr eaLnBrk="1" hangingPunct="1"/>
              <a:t>1</a:t>
            </a:fld>
            <a:endParaRPr lang="fr-FR" sz="13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fr-FR" b="1" baseline="0" noProof="0" dirty="0"/>
          </a:p>
        </p:txBody>
      </p:sp>
    </p:spTree>
    <p:extLst>
      <p:ext uri="{BB962C8B-B14F-4D97-AF65-F5344CB8AC3E}">
        <p14:creationId xmlns:p14="http://schemas.microsoft.com/office/powerpoint/2010/main" val="3491708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1BEAC7-1393-AD4B-AB83-A753287A20D7}" type="slidenum">
              <a:rPr lang="fr-FR" sz="1300">
                <a:latin typeface="Arial" charset="0"/>
              </a:rPr>
              <a:pPr eaLnBrk="1" hangingPunct="1"/>
              <a:t>10</a:t>
            </a:fld>
            <a:endParaRPr lang="fr-FR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17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1BEAC7-1393-AD4B-AB83-A753287A20D7}" type="slidenum">
              <a:rPr lang="fr-FR" sz="1300">
                <a:latin typeface="Arial" charset="0"/>
              </a:rPr>
              <a:pPr eaLnBrk="1" hangingPunct="1"/>
              <a:t>11</a:t>
            </a:fld>
            <a:endParaRPr lang="fr-FR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1BEAC7-1393-AD4B-AB83-A753287A20D7}" type="slidenum">
              <a:rPr lang="fr-FR" sz="1300">
                <a:latin typeface="Arial" charset="0"/>
              </a:rPr>
              <a:pPr eaLnBrk="1" hangingPunct="1"/>
              <a:t>12</a:t>
            </a:fld>
            <a:endParaRPr lang="fr-FR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Markus Stocker is </a:t>
            </a:r>
            <a:r>
              <a:rPr lang="en-US" b="1" dirty="0" smtClean="0"/>
              <a:t>Head of the Knowledge Infrastructures </a:t>
            </a:r>
            <a:r>
              <a:rPr lang="en-US" dirty="0" smtClean="0"/>
              <a:t>research group at the </a:t>
            </a:r>
            <a:r>
              <a:rPr lang="en-US" b="1" dirty="0" smtClean="0"/>
              <a:t>TIB Leibniz Information Centre for Science and Technology</a:t>
            </a:r>
            <a:r>
              <a:rPr lang="en-US" dirty="0" smtClean="0"/>
              <a:t> (Germany) and co-lead of the Open Research Knowledge Graph project.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He holds a </a:t>
            </a:r>
            <a:r>
              <a:rPr lang="en-US" b="1" dirty="0" smtClean="0"/>
              <a:t>PhD in Environmental Informatics </a:t>
            </a:r>
            <a:r>
              <a:rPr lang="en-US" dirty="0" smtClean="0"/>
              <a:t>from the University of Eastern Finland; a MSc in Environmental Science from the University of Eastern Finland; and a Diploma (MSc) in Informatics from the University of Zurich, Switzerland.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Research interests lie at the intersection between </a:t>
            </a:r>
            <a:r>
              <a:rPr lang="en-US" b="1" dirty="0" smtClean="0"/>
              <a:t>research infrastructures and research communities</a:t>
            </a:r>
            <a:r>
              <a:rPr lang="en-US" dirty="0" smtClean="0"/>
              <a:t>, and how such knowledge infrastructures acquire, maintain, and share scholarly knowledge about human and natural worlds.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86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25566-4E7C-A24B-BF7C-B39DB6D8F36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0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25566-4E7C-A24B-BF7C-B39DB6D8F36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082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25566-4E7C-A24B-BF7C-B39DB6D8F36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79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822F33D-EAAE-7942-8538-3F54EE78710B}" type="slidenum">
              <a:rPr lang="fr-FR" sz="1300">
                <a:latin typeface="Arial" charset="0"/>
              </a:rPr>
              <a:pPr eaLnBrk="1" hangingPunct="1"/>
              <a:t>16</a:t>
            </a:fld>
            <a:endParaRPr lang="fr-FR" sz="1300">
              <a:latin typeface="Arial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322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1BEAC7-1393-AD4B-AB83-A753287A20D7}" type="slidenum">
              <a:rPr lang="fr-FR" sz="1300">
                <a:latin typeface="Arial" charset="0"/>
              </a:rPr>
              <a:pPr eaLnBrk="1" hangingPunct="1"/>
              <a:t>2</a:t>
            </a:fld>
            <a:endParaRPr lang="fr-FR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6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1BEAC7-1393-AD4B-AB83-A753287A20D7}" type="slidenum">
              <a:rPr lang="fr-FR" sz="1300">
                <a:latin typeface="Arial" charset="0"/>
              </a:rPr>
              <a:pPr eaLnBrk="1" hangingPunct="1"/>
              <a:t>3</a:t>
            </a:fld>
            <a:endParaRPr lang="fr-FR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0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1BEAC7-1393-AD4B-AB83-A753287A20D7}" type="slidenum">
              <a:rPr lang="fr-FR" sz="1300">
                <a:latin typeface="Arial" charset="0"/>
              </a:rPr>
              <a:pPr eaLnBrk="1" hangingPunct="1"/>
              <a:t>4</a:t>
            </a:fld>
            <a:endParaRPr lang="fr-FR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4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1BEAC7-1393-AD4B-AB83-A753287A20D7}" type="slidenum">
              <a:rPr lang="fr-FR" sz="1300">
                <a:latin typeface="Arial" charset="0"/>
              </a:rPr>
              <a:pPr eaLnBrk="1" hangingPunct="1"/>
              <a:t>5</a:t>
            </a:fld>
            <a:endParaRPr lang="fr-FR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1BEAC7-1393-AD4B-AB83-A753287A20D7}" type="slidenum">
              <a:rPr lang="fr-FR" sz="1300">
                <a:latin typeface="Arial" charset="0"/>
              </a:rPr>
              <a:pPr eaLnBrk="1" hangingPunct="1"/>
              <a:t>6</a:t>
            </a:fld>
            <a:endParaRPr lang="fr-FR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9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1BEAC7-1393-AD4B-AB83-A753287A20D7}" type="slidenum">
              <a:rPr lang="fr-FR" sz="1300">
                <a:latin typeface="Arial" charset="0"/>
              </a:rPr>
              <a:pPr eaLnBrk="1" hangingPunct="1"/>
              <a:t>7</a:t>
            </a:fld>
            <a:endParaRPr lang="fr-FR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1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1BEAC7-1393-AD4B-AB83-A753287A20D7}" type="slidenum">
              <a:rPr lang="fr-FR" sz="1300">
                <a:latin typeface="Arial" charset="0"/>
              </a:rPr>
              <a:pPr eaLnBrk="1" hangingPunct="1"/>
              <a:t>8</a:t>
            </a:fld>
            <a:endParaRPr lang="fr-FR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1BEAC7-1393-AD4B-AB83-A753287A20D7}" type="slidenum">
              <a:rPr lang="fr-FR" sz="1300">
                <a:latin typeface="Arial" charset="0"/>
              </a:rPr>
              <a:pPr eaLnBrk="1" hangingPunct="1"/>
              <a:t>9</a:t>
            </a:fld>
            <a:endParaRPr lang="fr-FR" sz="13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1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4A49-1567-FF49-981E-1E7170D8B9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15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1A56-7C3C-A743-884C-98E50F18D8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Inforsid'06 – Cabanac et al.</a:t>
            </a:r>
          </a:p>
        </p:txBody>
      </p:sp>
    </p:spTree>
    <p:extLst>
      <p:ext uri="{BB962C8B-B14F-4D97-AF65-F5344CB8AC3E}">
        <p14:creationId xmlns:p14="http://schemas.microsoft.com/office/powerpoint/2010/main" val="155645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8E7C4-726A-E64F-9F00-538748233E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Inforsid'06 – Cabanac et al.</a:t>
            </a:r>
          </a:p>
        </p:txBody>
      </p:sp>
    </p:spTree>
    <p:extLst>
      <p:ext uri="{BB962C8B-B14F-4D97-AF65-F5344CB8AC3E}">
        <p14:creationId xmlns:p14="http://schemas.microsoft.com/office/powerpoint/2010/main" val="55363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2E9E-D9FE-1444-BE68-D91C902B28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Inforsid'06 – Cabanac et al.</a:t>
            </a:r>
          </a:p>
        </p:txBody>
      </p:sp>
    </p:spTree>
    <p:extLst>
      <p:ext uri="{BB962C8B-B14F-4D97-AF65-F5344CB8AC3E}">
        <p14:creationId xmlns:p14="http://schemas.microsoft.com/office/powerpoint/2010/main" val="413280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0922-E10E-8C49-963A-E6C0DE7159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Inforsid'06 – Cabanac et al.</a:t>
            </a:r>
          </a:p>
        </p:txBody>
      </p:sp>
    </p:spTree>
    <p:extLst>
      <p:ext uri="{BB962C8B-B14F-4D97-AF65-F5344CB8AC3E}">
        <p14:creationId xmlns:p14="http://schemas.microsoft.com/office/powerpoint/2010/main" val="46808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7B56F-5EDF-2648-8428-114A85EFD7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07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5A69-8655-624F-BFB7-9D1C78B924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Inforsid'06 – Cabanac et al.</a:t>
            </a:r>
          </a:p>
        </p:txBody>
      </p:sp>
    </p:spTree>
    <p:extLst>
      <p:ext uri="{BB962C8B-B14F-4D97-AF65-F5344CB8AC3E}">
        <p14:creationId xmlns:p14="http://schemas.microsoft.com/office/powerpoint/2010/main" val="104211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15BB2-E260-574D-A9BC-F5188E128A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Inforsid'06 – Cabanac et al.</a:t>
            </a:r>
          </a:p>
        </p:txBody>
      </p:sp>
    </p:spTree>
    <p:extLst>
      <p:ext uri="{BB962C8B-B14F-4D97-AF65-F5344CB8AC3E}">
        <p14:creationId xmlns:p14="http://schemas.microsoft.com/office/powerpoint/2010/main" val="30295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5B502-6B7D-4540-A7A9-83BE58092A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Inforsid'06 – Cabanac et al.</a:t>
            </a:r>
          </a:p>
        </p:txBody>
      </p:sp>
    </p:spTree>
    <p:extLst>
      <p:ext uri="{BB962C8B-B14F-4D97-AF65-F5344CB8AC3E}">
        <p14:creationId xmlns:p14="http://schemas.microsoft.com/office/powerpoint/2010/main" val="414400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F1A-6B35-DF45-B831-177B9E343C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Inforsid'06 – Cabanac et al.</a:t>
            </a:r>
          </a:p>
        </p:txBody>
      </p:sp>
    </p:spTree>
    <p:extLst>
      <p:ext uri="{BB962C8B-B14F-4D97-AF65-F5344CB8AC3E}">
        <p14:creationId xmlns:p14="http://schemas.microsoft.com/office/powerpoint/2010/main" val="257374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F022D-DB4B-894F-BCC5-BD2AAE632E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Inforsid'06 – Cabanac et al.</a:t>
            </a:r>
          </a:p>
        </p:txBody>
      </p:sp>
    </p:spTree>
    <p:extLst>
      <p:ext uri="{BB962C8B-B14F-4D97-AF65-F5344CB8AC3E}">
        <p14:creationId xmlns:p14="http://schemas.microsoft.com/office/powerpoint/2010/main" val="139429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726561CF-B7A1-6446-BAF9-DC97D5B162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eke2020.github.io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eur-ws.org/" TargetMode="External"/><Relationship Id="rId4" Type="http://schemas.openxmlformats.org/officeDocument/2006/relationships/hyperlink" Target="mailto:philipp.mayr@gesis.org" TargetMode="External"/><Relationship Id="rId5" Type="http://schemas.openxmlformats.org/officeDocument/2006/relationships/hyperlink" Target="http://ceur-ws.org/ceur-author-agreement-ccby-ntp.pdf?ver=2020-03-02" TargetMode="External"/><Relationship Id="rId6" Type="http://schemas.openxmlformats.org/officeDocument/2006/relationships/hyperlink" Target="http://ceur-ws.org/ceur-author-agreement-ccby-tp.pdf?ver=2020-03-0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c03.manuscriptcentral.com/jdis" TargetMode="External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torialmanager.com/dim/default.aspx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eke2020.github.i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1629" y="1703475"/>
            <a:ext cx="6862372" cy="2533256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1st</a:t>
            </a:r>
            <a:r>
              <a:rPr lang="en-GB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 EEKE </a:t>
            </a:r>
            <a:r>
              <a:rPr lang="en-GB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Workshop</a:t>
            </a:r>
            <a:br>
              <a:rPr lang="en-GB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en-GB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GB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Workshop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on Extraction and Evaluation of Knowledge Entities from Scientific Documents</a:t>
            </a:r>
            <a:endParaRPr lang="en-GB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49653" y="4416512"/>
            <a:ext cx="6527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2000" dirty="0"/>
              <a:t>Chengzhi </a:t>
            </a:r>
            <a:r>
              <a:rPr lang="en-GB" sz="2000" dirty="0" smtClean="0"/>
              <a:t>Zhang</a:t>
            </a:r>
            <a:r>
              <a:rPr lang="en-US" sz="2000" dirty="0" smtClean="0"/>
              <a:t>, </a:t>
            </a:r>
            <a:r>
              <a:rPr lang="en-GB" sz="2000" dirty="0" smtClean="0"/>
              <a:t>Philipp Mayr, Wei Lu, Yi </a:t>
            </a:r>
            <a:r>
              <a:rPr lang="en-GB" sz="2000" dirty="0"/>
              <a:t>Zhang</a:t>
            </a:r>
          </a:p>
        </p:txBody>
      </p:sp>
      <p:sp>
        <p:nvSpPr>
          <p:cNvPr id="15364" name="Text Box 100"/>
          <p:cNvSpPr txBox="1">
            <a:spLocks noChangeArrowheads="1"/>
          </p:cNvSpPr>
          <p:nvPr/>
        </p:nvSpPr>
        <p:spPr bwMode="auto">
          <a:xfrm>
            <a:off x="0" y="1995169"/>
            <a:ext cx="1689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 dirty="0" smtClean="0"/>
              <a:t>August 1, 2020</a:t>
            </a:r>
            <a:endParaRPr lang="en-GB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48116" y="5304400"/>
            <a:ext cx="573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Virtual Event</a:t>
            </a:r>
            <a:r>
              <a:rPr lang="en-GB" sz="2400" dirty="0" smtClean="0"/>
              <a:t>, co-located with </a:t>
            </a:r>
            <a:r>
              <a:rPr lang="en-GB" sz="2400" dirty="0"/>
              <a:t>JCDL 2020</a:t>
            </a:r>
            <a:endParaRPr lang="en-GB" sz="2400" dirty="0" smtClean="0"/>
          </a:p>
        </p:txBody>
      </p:sp>
      <p:sp>
        <p:nvSpPr>
          <p:cNvPr id="2" name="矩形 1"/>
          <p:cNvSpPr/>
          <p:nvPr/>
        </p:nvSpPr>
        <p:spPr>
          <a:xfrm>
            <a:off x="116556" y="165502"/>
            <a:ext cx="366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hlinkClick r:id="rId3"/>
              </a:rPr>
              <a:t>https://eeke2020.github.io/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24" y="165502"/>
            <a:ext cx="3793019" cy="638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885B478-7DA6-BA40-9EF5-9E15BC7A0401}" type="slidenum">
              <a:rPr lang="en-GB" sz="1200" smtClean="0">
                <a:latin typeface="Arial Black" charset="0"/>
              </a:rPr>
              <a:pPr eaLnBrk="1" hangingPunct="1"/>
              <a:t>10</a:t>
            </a:fld>
            <a:endParaRPr lang="en-GB" sz="1200">
              <a:latin typeface="Arial Blac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68338"/>
          </a:xfrm>
        </p:spPr>
        <p:txBody>
          <a:bodyPr/>
          <a:lstStyle/>
          <a:p>
            <a:pPr marL="536575" indent="-536575" eaLnBrk="1" hangingPunct="1"/>
            <a:r>
              <a:rPr lang="en-GB" sz="3200" dirty="0">
                <a:solidFill>
                  <a:srgbClr val="CC0000"/>
                </a:solidFill>
                <a:latin typeface="Calibri" charset="0"/>
                <a:sym typeface="Wingdings" charset="0"/>
              </a:rPr>
              <a:t>Agenda: </a:t>
            </a:r>
            <a:r>
              <a:rPr lang="en-GB" sz="3200" dirty="0" smtClean="0">
                <a:solidFill>
                  <a:srgbClr val="CC0000"/>
                </a:solidFill>
                <a:latin typeface="Calibri" charset="0"/>
                <a:sym typeface="Wingdings" charset="0"/>
              </a:rPr>
              <a:t>Part 4</a:t>
            </a:r>
            <a:endParaRPr lang="en-GB" sz="3200" dirty="0">
              <a:solidFill>
                <a:srgbClr val="CC0000"/>
              </a:solidFill>
              <a:latin typeface="Calibri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FB8B298-1DE1-8446-854E-9DA7260C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497"/>
            <a:ext cx="8459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dirty="0" smtClean="0">
                <a:solidFill>
                  <a:schemeClr val="accent6"/>
                </a:solidFill>
              </a:rPr>
              <a:t>EEKE 2020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3425" y="197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93645"/>
              </p:ext>
            </p:extLst>
          </p:nvPr>
        </p:nvGraphicFramePr>
        <p:xfrm>
          <a:off x="88210" y="1281696"/>
          <a:ext cx="8893629" cy="5267033"/>
        </p:xfrm>
        <a:graphic>
          <a:graphicData uri="http://schemas.openxmlformats.org/drawingml/2006/table">
            <a:tbl>
              <a:tblPr/>
              <a:tblGrid>
                <a:gridCol w="1540544"/>
                <a:gridCol w="3769412"/>
                <a:gridCol w="2022137"/>
                <a:gridCol w="1561536"/>
              </a:tblGrid>
              <a:tr h="423112"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18:55-19:50</a:t>
                      </a:r>
                    </a:p>
                  </a:txBody>
                  <a:tcPr marL="40907" marR="51134" marT="40907" marB="40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5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Session 5: Poster/ Greeting Notes of EEKE2020</a:t>
                      </a:r>
                      <a:endParaRPr lang="en-US" sz="15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Chair: Jin </a:t>
                      </a:r>
                      <a:r>
                        <a:rPr lang="de-DE" sz="1500" dirty="0" smtClean="0">
                          <a:effectLst/>
                        </a:rPr>
                        <a:t>Mao</a:t>
                      </a: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>
                        <a:effectLst/>
                      </a:endParaRP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</a:txBody>
                  <a:tcPr marL="51134" marR="40907" marT="40907" marB="40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310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18:55-19:05</a:t>
                      </a:r>
                    </a:p>
                  </a:txBody>
                  <a:tcPr marL="40907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i="1">
                          <a:effectLst/>
                        </a:rPr>
                        <a:t>Long-tail dataset entity recognition based on Data Augmentation</a:t>
                      </a:r>
                      <a:endParaRPr lang="de-DE" sz="1500">
                        <a:effectLst/>
                      </a:endParaRP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b="1" u="sng">
                          <a:effectLst/>
                          <a:latin typeface="Raleway"/>
                        </a:rPr>
                        <a:t>Qikai Liu</a:t>
                      </a:r>
                      <a:r>
                        <a:rPr lang="it-IT" sz="1500">
                          <a:effectLst/>
                        </a:rPr>
                        <a:t>, Pengcheng Li, Wei Lu and Qikai Cheng</a:t>
                      </a: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500">
                        <a:effectLst/>
                      </a:endParaRPr>
                    </a:p>
                  </a:txBody>
                  <a:tcPr marL="51134" marR="40907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448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19:05-19:15</a:t>
                      </a:r>
                    </a:p>
                  </a:txBody>
                  <a:tcPr marL="40907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>
                          <a:effectLst/>
                        </a:rPr>
                        <a:t>Assessing Impact of Method Entities in a Special Task</a:t>
                      </a:r>
                      <a:endParaRPr lang="en-US" sz="1500">
                        <a:effectLst/>
                      </a:endParaRP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b="1" u="sng" dirty="0">
                          <a:effectLst/>
                          <a:latin typeface="Raleway"/>
                        </a:rPr>
                        <a:t>Xiaole Li</a:t>
                      </a:r>
                      <a:r>
                        <a:rPr lang="de-DE" sz="1500" dirty="0">
                          <a:effectLst/>
                        </a:rPr>
                        <a:t>, Yuzhuo Wang</a:t>
                      </a: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500" dirty="0">
                        <a:effectLst/>
                      </a:endParaRPr>
                    </a:p>
                  </a:txBody>
                  <a:tcPr marL="51134" marR="40907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854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19:15-19:25</a:t>
                      </a:r>
                    </a:p>
                  </a:txBody>
                  <a:tcPr marL="40907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 dirty="0">
                          <a:effectLst/>
                        </a:rPr>
                        <a:t>Study on the Difference between Summary Peer Reviews and Abstracts of Scientific Papers</a:t>
                      </a:r>
                      <a:endParaRPr lang="en-US" sz="1500" dirty="0">
                        <a:effectLst/>
                      </a:endParaRP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Chong Chen, </a:t>
                      </a:r>
                      <a:r>
                        <a:rPr lang="de-DE" sz="1500" b="1" u="sng" dirty="0">
                          <a:effectLst/>
                          <a:latin typeface="Raleway"/>
                        </a:rPr>
                        <a:t>Jingying Zhang</a:t>
                      </a:r>
                      <a:r>
                        <a:rPr lang="de-DE" sz="1500" dirty="0">
                          <a:effectLst/>
                        </a:rPr>
                        <a:t>, Xiaoyu Chu and Jinglin Zheng</a:t>
                      </a: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500" dirty="0">
                        <a:effectLst/>
                      </a:endParaRPr>
                    </a:p>
                  </a:txBody>
                  <a:tcPr marL="51134" marR="40907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114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19:25-19:35</a:t>
                      </a:r>
                    </a:p>
                  </a:txBody>
                  <a:tcPr marL="40907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>
                          <a:effectLst/>
                        </a:rPr>
                        <a:t>A Unsupervised Method for Terminology Extraction from Scientific Text</a:t>
                      </a:r>
                      <a:endParaRPr lang="en-US" sz="1500">
                        <a:effectLst/>
                      </a:endParaRP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u="sng">
                          <a:effectLst/>
                          <a:latin typeface="Raleway"/>
                        </a:rPr>
                        <a:t>Wei Shao</a:t>
                      </a:r>
                      <a:r>
                        <a:rPr lang="en-US" sz="1500">
                          <a:effectLst/>
                        </a:rPr>
                        <a:t> and Hua Bolin</a:t>
                      </a: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500" dirty="0">
                        <a:effectLst/>
                      </a:endParaRPr>
                    </a:p>
                  </a:txBody>
                  <a:tcPr marL="51134" marR="40907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81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19:35-19:50</a:t>
                      </a:r>
                    </a:p>
                  </a:txBody>
                  <a:tcPr marL="40907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Greeting Notes of EEKE2020</a:t>
                      </a: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Co-Chairs of EEKE2020 (Chengzhi Zhang, Philipp Mayr, Wei Lu, Yi Zhang)</a:t>
                      </a: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</a:txBody>
                  <a:tcPr marL="51134" marR="40907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9060"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19:50</a:t>
                      </a:r>
                    </a:p>
                  </a:txBody>
                  <a:tcPr marL="40907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End of workshop</a:t>
                      </a: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de-DE" sz="1500" dirty="0">
                        <a:effectLst/>
                      </a:endParaRPr>
                    </a:p>
                  </a:txBody>
                  <a:tcPr marL="51134" marR="51134" marT="40907" marB="4090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3701143" y="613358"/>
            <a:ext cx="405901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All times are </a:t>
            </a:r>
            <a:r>
              <a:rPr lang="de-DE" dirty="0">
                <a:solidFill>
                  <a:srgbClr val="FF0000"/>
                </a:solidFill>
              </a:rPr>
              <a:t>Beijing Time</a:t>
            </a:r>
          </a:p>
        </p:txBody>
      </p:sp>
    </p:spTree>
    <p:extLst>
      <p:ext uri="{BB962C8B-B14F-4D97-AF65-F5344CB8AC3E}">
        <p14:creationId xmlns:p14="http://schemas.microsoft.com/office/powerpoint/2010/main" val="32406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885B478-7DA6-BA40-9EF5-9E15BC7A0401}" type="slidenum">
              <a:rPr lang="en-GB" sz="1200" smtClean="0">
                <a:latin typeface="Arial Black" charset="0"/>
              </a:rPr>
              <a:pPr eaLnBrk="1" hangingPunct="1"/>
              <a:t>11</a:t>
            </a:fld>
            <a:endParaRPr lang="en-GB" sz="1200">
              <a:latin typeface="Arial Blac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68338"/>
          </a:xfrm>
        </p:spPr>
        <p:txBody>
          <a:bodyPr/>
          <a:lstStyle/>
          <a:p>
            <a:pPr marL="536575" indent="-536575" eaLnBrk="1" hangingPunct="1"/>
            <a:r>
              <a:rPr lang="en-GB" sz="3200" dirty="0" smtClean="0">
                <a:solidFill>
                  <a:srgbClr val="CC0000"/>
                </a:solidFill>
                <a:latin typeface="Calibri" charset="0"/>
                <a:sym typeface="Wingdings" charset="0"/>
              </a:rPr>
              <a:t>Keynote 1</a:t>
            </a:r>
            <a:endParaRPr lang="en-GB" sz="3200" dirty="0">
              <a:solidFill>
                <a:srgbClr val="CC0000"/>
              </a:solidFill>
              <a:latin typeface="Calibri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FB8B298-1DE1-8446-854E-9DA7260C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497"/>
            <a:ext cx="8459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dirty="0" smtClean="0">
                <a:solidFill>
                  <a:schemeClr val="accent6"/>
                </a:solidFill>
              </a:rPr>
              <a:t>EEKE 2020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32C04B-AEDE-AA4D-B4E8-2E6DFCFB3EC5}"/>
              </a:ext>
            </a:extLst>
          </p:cNvPr>
          <p:cNvSpPr txBox="1"/>
          <p:nvPr/>
        </p:nvSpPr>
        <p:spPr>
          <a:xfrm>
            <a:off x="4185709" y="2754751"/>
            <a:ext cx="47550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KEYNOTE</a:t>
            </a:r>
          </a:p>
          <a:p>
            <a:r>
              <a:rPr lang="en-US" sz="2800" dirty="0" err="1"/>
              <a:t>Entitymetrics</a:t>
            </a:r>
            <a:r>
              <a:rPr lang="en-US" sz="2800" dirty="0"/>
              <a:t> 2.0: Measuring the Impact of Entities and Relations Extracted from Scientific </a:t>
            </a:r>
            <a:r>
              <a:rPr lang="en-US" sz="2800" dirty="0" smtClean="0"/>
              <a:t>Documents</a:t>
            </a:r>
            <a:endParaRPr lang="de-DE" sz="2800" b="1" dirty="0" smtClean="0"/>
          </a:p>
          <a:p>
            <a:endParaRPr lang="en-US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Min Song</a:t>
            </a:r>
          </a:p>
        </p:txBody>
      </p:sp>
      <p:pic>
        <p:nvPicPr>
          <p:cNvPr id="4" name="Picture 2" descr="min_song_pi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2754751"/>
            <a:ext cx="2212052" cy="26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885B478-7DA6-BA40-9EF5-9E15BC7A0401}" type="slidenum">
              <a:rPr lang="en-GB" sz="1200" smtClean="0">
                <a:latin typeface="Arial Black" charset="0"/>
              </a:rPr>
              <a:pPr eaLnBrk="1" hangingPunct="1"/>
              <a:t>12</a:t>
            </a:fld>
            <a:endParaRPr lang="en-GB" sz="1200">
              <a:latin typeface="Arial Blac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68338"/>
          </a:xfrm>
        </p:spPr>
        <p:txBody>
          <a:bodyPr/>
          <a:lstStyle/>
          <a:p>
            <a:pPr marL="536575" indent="-536575" eaLnBrk="1" hangingPunct="1"/>
            <a:r>
              <a:rPr lang="en-GB" sz="3200" dirty="0" smtClean="0">
                <a:solidFill>
                  <a:srgbClr val="CC0000"/>
                </a:solidFill>
                <a:latin typeface="Calibri" charset="0"/>
                <a:sym typeface="Wingdings" charset="0"/>
              </a:rPr>
              <a:t>Keynote 2</a:t>
            </a:r>
            <a:endParaRPr lang="en-GB" sz="3200" dirty="0">
              <a:solidFill>
                <a:srgbClr val="CC0000"/>
              </a:solidFill>
              <a:latin typeface="Calibri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FB8B298-1DE1-8446-854E-9DA7260C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497"/>
            <a:ext cx="8459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dirty="0" smtClean="0">
                <a:solidFill>
                  <a:schemeClr val="accent6"/>
                </a:solidFill>
              </a:rPr>
              <a:t>EEKE 2020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32C04B-AEDE-AA4D-B4E8-2E6DFCFB3EC5}"/>
              </a:ext>
            </a:extLst>
          </p:cNvPr>
          <p:cNvSpPr txBox="1"/>
          <p:nvPr/>
        </p:nvSpPr>
        <p:spPr>
          <a:xfrm>
            <a:off x="4185709" y="2754751"/>
            <a:ext cx="4755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KEYNOTE</a:t>
            </a:r>
          </a:p>
          <a:p>
            <a:r>
              <a:rPr lang="en-US" sz="2800" dirty="0"/>
              <a:t>Building Scholarly Knowledge Bases with Crowdsourcing and Text Mining</a:t>
            </a:r>
            <a:endParaRPr lang="de-DE" sz="2800" b="1" dirty="0" smtClean="0"/>
          </a:p>
          <a:p>
            <a:endParaRPr lang="en-US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smtClean="0"/>
              <a:t>Markus Stocker</a:t>
            </a:r>
            <a:endParaRPr lang="de-DE" b="1" dirty="0"/>
          </a:p>
        </p:txBody>
      </p:sp>
      <p:pic>
        <p:nvPicPr>
          <p:cNvPr id="2050" name="Picture 2" descr="Dr. Markus Sto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93" y="2856786"/>
            <a:ext cx="2381250" cy="24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3421"/>
            <a:ext cx="8229600" cy="1371600"/>
          </a:xfrm>
        </p:spPr>
        <p:txBody>
          <a:bodyPr/>
          <a:lstStyle/>
          <a:p>
            <a:r>
              <a:rPr lang="de-DE" sz="3200" dirty="0" err="1">
                <a:solidFill>
                  <a:srgbClr val="C0271F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de-DE" sz="3200" dirty="0" err="1" smtClean="0">
                <a:solidFill>
                  <a:srgbClr val="C0271F"/>
                </a:solidFill>
                <a:latin typeface="Calibri" charset="0"/>
                <a:ea typeface="Calibri" charset="0"/>
                <a:cs typeface="Calibri" charset="0"/>
              </a:rPr>
              <a:t>roceedings</a:t>
            </a:r>
            <a:endParaRPr lang="de-DE" sz="3200" dirty="0">
              <a:solidFill>
                <a:srgbClr val="C0271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171" y="1338192"/>
            <a:ext cx="8588829" cy="5236029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EEKE proceedings to be published with CEUR-WS </a:t>
            </a:r>
            <a:r>
              <a:rPr lang="de-DE" sz="2400" dirty="0">
                <a:hlinkClick r:id="rId3"/>
              </a:rPr>
              <a:t>http://ceur-ws.org</a:t>
            </a:r>
            <a:r>
              <a:rPr lang="de-DE" sz="2400" dirty="0" smtClean="0">
                <a:hlinkClick r:id="rId3"/>
              </a:rPr>
              <a:t>/</a:t>
            </a:r>
            <a:r>
              <a:rPr lang="de-DE" sz="2400" dirty="0" smtClean="0"/>
              <a:t> </a:t>
            </a:r>
            <a:r>
              <a:rPr lang="de-DE" sz="2400" b="1" dirty="0" smtClean="0"/>
              <a:t>we need 4 things!</a:t>
            </a:r>
          </a:p>
          <a:p>
            <a:pPr marL="0" indent="0">
              <a:buNone/>
            </a:pPr>
            <a:endParaRPr lang="de-DE" sz="2400" b="1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de-DE" sz="2000" b="1" dirty="0" err="1" smtClean="0">
                <a:solidFill>
                  <a:srgbClr val="FF0000"/>
                </a:solidFill>
              </a:rPr>
              <a:t>Camera-ready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paper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/>
              <a:t>till</a:t>
            </a:r>
            <a:r>
              <a:rPr lang="de-DE" sz="2000" dirty="0" smtClean="0"/>
              <a:t> </a:t>
            </a:r>
            <a:r>
              <a:rPr lang="de-DE" sz="2000" b="1" dirty="0" smtClean="0"/>
              <a:t>August 15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de-DE" sz="2000" dirty="0" smtClean="0"/>
              <a:t>+ </a:t>
            </a:r>
            <a:r>
              <a:rPr lang="de-DE" sz="2000" b="1" dirty="0" err="1" smtClean="0">
                <a:solidFill>
                  <a:srgbClr val="FF0000"/>
                </a:solidFill>
              </a:rPr>
              <a:t>Author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agreement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signed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corresponding</a:t>
            </a:r>
            <a:r>
              <a:rPr lang="de-DE" sz="2000" dirty="0" smtClean="0"/>
              <a:t> </a:t>
            </a:r>
            <a:r>
              <a:rPr lang="de-DE" sz="2000" dirty="0" err="1" smtClean="0"/>
              <a:t>author</a:t>
            </a:r>
            <a:r>
              <a:rPr lang="de-DE" sz="2000" dirty="0"/>
              <a:t>) </a:t>
            </a:r>
            <a:r>
              <a:rPr lang="de-DE" sz="2000" dirty="0" smtClean="0"/>
              <a:t>-&gt; send </a:t>
            </a:r>
            <a:r>
              <a:rPr lang="de-DE" sz="2000" b="1" dirty="0" smtClean="0"/>
              <a:t>via </a:t>
            </a:r>
            <a:r>
              <a:rPr lang="de-DE" sz="2000" b="1" dirty="0"/>
              <a:t>email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dirty="0">
                <a:hlinkClick r:id="rId4"/>
              </a:rPr>
              <a:t>philipp.mayr@gesis.org</a:t>
            </a:r>
            <a:r>
              <a:rPr lang="de-DE" sz="2000" dirty="0"/>
              <a:t> 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smtClean="0">
                <a:hlinkClick r:id="rId5"/>
              </a:rPr>
              <a:t>http</a:t>
            </a:r>
            <a:r>
              <a:rPr lang="de-DE" sz="2000" dirty="0">
                <a:hlinkClick r:id="rId5"/>
              </a:rPr>
              <a:t>://</a:t>
            </a:r>
            <a:r>
              <a:rPr lang="de-DE" sz="2000" dirty="0" smtClean="0">
                <a:hlinkClick r:id="rId5"/>
              </a:rPr>
              <a:t>ceur-ws.org/ceur-author-agreement-ccby-ntp.pdf?ver=2020-03-02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en-US" sz="2000" b="1" dirty="0"/>
              <a:t>no</a:t>
            </a:r>
            <a:r>
              <a:rPr lang="en-US" sz="2000" dirty="0"/>
              <a:t> copyrighted third party </a:t>
            </a:r>
            <a:r>
              <a:rPr lang="en-US" sz="2000" dirty="0" smtClean="0"/>
              <a:t>material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>
                <a:hlinkClick r:id="rId6"/>
              </a:rPr>
              <a:t>http://</a:t>
            </a:r>
            <a:r>
              <a:rPr lang="de-DE" sz="2000" dirty="0" smtClean="0">
                <a:hlinkClick r:id="rId6"/>
              </a:rPr>
              <a:t>ceur-ws.org/ceur-author-agreement-ccby-tp.pdf?ver=2020-03-02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copyrighted</a:t>
            </a:r>
            <a:r>
              <a:rPr lang="de-DE" sz="2000" dirty="0" smtClean="0"/>
              <a:t> </a:t>
            </a:r>
            <a:r>
              <a:rPr lang="de-DE" sz="2000" dirty="0" err="1"/>
              <a:t>third</a:t>
            </a:r>
            <a:r>
              <a:rPr lang="de-DE" sz="2000" dirty="0"/>
              <a:t> </a:t>
            </a:r>
            <a:r>
              <a:rPr lang="de-DE" sz="2000" dirty="0" err="1"/>
              <a:t>party</a:t>
            </a:r>
            <a:r>
              <a:rPr lang="de-DE" sz="2000" dirty="0"/>
              <a:t> </a:t>
            </a:r>
            <a:r>
              <a:rPr lang="de-DE" sz="2000" dirty="0" smtClean="0"/>
              <a:t>material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de-DE" sz="2000" dirty="0" err="1" smtClean="0"/>
              <a:t>Submit</a:t>
            </a:r>
            <a:r>
              <a:rPr lang="de-DE" sz="2000" dirty="0" smtClean="0"/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PDF via </a:t>
            </a:r>
            <a:r>
              <a:rPr lang="de-DE" sz="2000" b="1" dirty="0" err="1" smtClean="0">
                <a:solidFill>
                  <a:srgbClr val="FF0000"/>
                </a:solidFill>
              </a:rPr>
              <a:t>Easychair</a:t>
            </a:r>
            <a:r>
              <a:rPr lang="de-DE" sz="2000" dirty="0" smtClean="0"/>
              <a:t> -&gt; update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submission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de-DE" sz="2000" dirty="0" smtClean="0"/>
              <a:t>+ </a:t>
            </a:r>
            <a:r>
              <a:rPr lang="de-DE" sz="2000" b="1" dirty="0" smtClean="0">
                <a:solidFill>
                  <a:srgbClr val="FF0000"/>
                </a:solidFill>
              </a:rPr>
              <a:t>Send </a:t>
            </a:r>
            <a:r>
              <a:rPr lang="de-DE" sz="2000" b="1" dirty="0" err="1" smtClean="0">
                <a:solidFill>
                  <a:srgbClr val="FF0000"/>
                </a:solidFill>
              </a:rPr>
              <a:t>sources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tex</a:t>
            </a:r>
            <a:r>
              <a:rPr lang="de-DE" sz="2000" dirty="0" smtClean="0"/>
              <a:t>-&gt;</a:t>
            </a:r>
            <a:r>
              <a:rPr lang="de-DE" sz="2000" dirty="0" err="1" smtClean="0"/>
              <a:t>zip</a:t>
            </a:r>
            <a:r>
              <a:rPr lang="de-DE" sz="2000" dirty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MS </a:t>
            </a:r>
            <a:r>
              <a:rPr lang="de-DE" sz="2000" dirty="0" err="1" smtClean="0"/>
              <a:t>word</a:t>
            </a:r>
            <a:r>
              <a:rPr lang="de-DE" sz="2000" dirty="0" smtClean="0"/>
              <a:t>)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paper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via email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smtClean="0">
                <a:hlinkClick r:id="rId4"/>
              </a:rPr>
              <a:t>philipp.mayr@gesis.org</a:t>
            </a:r>
            <a:r>
              <a:rPr lang="de-DE" sz="2000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E02E9E-D9FE-1444-BE68-D91C902B281D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6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86054"/>
            <a:ext cx="8229600" cy="13716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C0271F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de-DE" sz="3200" dirty="0" smtClean="0">
                <a:solidFill>
                  <a:srgbClr val="C0271F"/>
                </a:solidFill>
                <a:latin typeface="Calibri" charset="0"/>
                <a:ea typeface="Calibri" charset="0"/>
                <a:cs typeface="Calibri" charset="0"/>
              </a:rPr>
              <a:t>ext steps</a:t>
            </a:r>
            <a:endParaRPr lang="de-DE" sz="3200" dirty="0">
              <a:solidFill>
                <a:srgbClr val="C0271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E02E9E-D9FE-1444-BE68-D91C902B281D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7" name="矩形 6"/>
          <p:cNvSpPr/>
          <p:nvPr/>
        </p:nvSpPr>
        <p:spPr>
          <a:xfrm>
            <a:off x="285751" y="1306074"/>
            <a:ext cx="60099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zh-CN" altLang="en-US" sz="2000" i="1" dirty="0"/>
              <a:t>Journal of Data and Information Science</a:t>
            </a:r>
          </a:p>
          <a:p>
            <a:pPr algn="l">
              <a:spcBef>
                <a:spcPts val="600"/>
              </a:spcBef>
            </a:pPr>
            <a:r>
              <a:rPr lang="zh-CN" altLang="en-US" sz="2000" i="1" dirty="0"/>
              <a:t>Call for papers </a:t>
            </a:r>
          </a:p>
          <a:p>
            <a:pPr algn="l">
              <a:spcBef>
                <a:spcPts val="600"/>
              </a:spcBef>
            </a:pPr>
            <a:r>
              <a:rPr lang="zh-CN" altLang="en-US" sz="2000" b="1" dirty="0"/>
              <a:t>Special Issue on </a:t>
            </a:r>
            <a:r>
              <a:rPr lang="zh-CN" altLang="en-US" sz="2000" dirty="0"/>
              <a:t>“</a:t>
            </a:r>
            <a:r>
              <a:rPr lang="zh-CN" altLang="en-US" sz="2000" b="1" dirty="0"/>
              <a:t>Extraction and Evaluation of Knowledge Entities from Scientific Documents</a:t>
            </a:r>
            <a:r>
              <a:rPr lang="zh-CN" altLang="en-US" dirty="0"/>
              <a:t>”</a:t>
            </a:r>
          </a:p>
          <a:p>
            <a:pPr algn="l">
              <a:spcBef>
                <a:spcPts val="600"/>
              </a:spcBef>
            </a:pPr>
            <a:endParaRPr lang="en-US" altLang="zh-CN" dirty="0" smtClean="0"/>
          </a:p>
          <a:p>
            <a:pPr algn="l">
              <a:spcBef>
                <a:spcPts val="600"/>
              </a:spcBef>
            </a:pPr>
            <a:r>
              <a:rPr lang="zh-CN" altLang="en-US" dirty="0" smtClean="0"/>
              <a:t>Guest Editors：Chengzhi Zhang</a:t>
            </a:r>
            <a:r>
              <a:rPr lang="en-US" altLang="zh-CN" dirty="0" smtClean="0"/>
              <a:t>, </a:t>
            </a:r>
            <a:r>
              <a:rPr lang="zh-CN" altLang="en-US" dirty="0" smtClean="0"/>
              <a:t>Philipp Mayr</a:t>
            </a:r>
            <a:r>
              <a:rPr lang="en-US" altLang="zh-CN" dirty="0" smtClean="0"/>
              <a:t>,  </a:t>
            </a:r>
            <a:r>
              <a:rPr lang="zh-CN" altLang="en-US" dirty="0" smtClean="0"/>
              <a:t>Wei Lu</a:t>
            </a:r>
            <a:r>
              <a:rPr lang="en-US" altLang="zh-CN" dirty="0" smtClean="0"/>
              <a:t>, </a:t>
            </a:r>
            <a:r>
              <a:rPr lang="zh-CN" altLang="en-US" dirty="0" smtClean="0"/>
              <a:t>Yi Zhang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5751" y="3704758"/>
            <a:ext cx="901147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zh-CN" altLang="en-US" b="1" dirty="0" smtClean="0"/>
              <a:t>   Important </a:t>
            </a:r>
            <a:r>
              <a:rPr lang="zh-CN" altLang="en-US" b="1" dirty="0"/>
              <a:t>dates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zh-CN" altLang="en-US" dirty="0" smtClean="0"/>
              <a:t>   </a:t>
            </a:r>
            <a:r>
              <a:rPr lang="zh-CN" altLang="en-US" b="1" dirty="0" smtClean="0">
                <a:solidFill>
                  <a:srgbClr val="FF0000"/>
                </a:solidFill>
              </a:rPr>
              <a:t>Paper </a:t>
            </a:r>
            <a:r>
              <a:rPr lang="zh-CN" altLang="en-US" b="1" dirty="0">
                <a:solidFill>
                  <a:srgbClr val="FF0000"/>
                </a:solidFill>
              </a:rPr>
              <a:t>submission: 31 October 2020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   Review </a:t>
            </a:r>
            <a:r>
              <a:rPr lang="zh-CN" altLang="en-US" dirty="0"/>
              <a:t>reports and invitation to submit revised paper: 30 November 2020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   Revised </a:t>
            </a:r>
            <a:r>
              <a:rPr lang="zh-CN" altLang="en-US" dirty="0"/>
              <a:t>paper submission: 15 January 2021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   Expected </a:t>
            </a:r>
            <a:r>
              <a:rPr lang="zh-CN" altLang="en-US" dirty="0"/>
              <a:t>publication: May 2021</a:t>
            </a: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zh-CN" altLang="en-US" dirty="0" smtClean="0"/>
              <a:t>  Please </a:t>
            </a:r>
            <a:r>
              <a:rPr lang="zh-CN" altLang="en-US" dirty="0"/>
              <a:t>submit your manuscript through </a:t>
            </a:r>
            <a:r>
              <a:rPr lang="zh-CN" altLang="en-US" dirty="0" smtClean="0">
                <a:hlinkClick r:id="rId3"/>
              </a:rPr>
              <a:t>https</a:t>
            </a:r>
            <a:r>
              <a:rPr lang="zh-CN" altLang="en-US" dirty="0">
                <a:hlinkClick r:id="rId3"/>
              </a:rPr>
              <a:t>://mc03.manuscriptcentral.com/</a:t>
            </a:r>
            <a:r>
              <a:rPr lang="zh-CN" altLang="en-US" dirty="0" smtClean="0">
                <a:hlinkClick r:id="rId3"/>
              </a:rPr>
              <a:t>jdis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        When </a:t>
            </a:r>
            <a:r>
              <a:rPr lang="zh-CN" altLang="en-US" dirty="0"/>
              <a:t>submit, please put a note “EEKE2020” at the beginning of title.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588441"/>
            <a:ext cx="2476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86054"/>
            <a:ext cx="8229600" cy="13716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C0271F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de-DE" sz="3200" dirty="0" smtClean="0">
                <a:solidFill>
                  <a:srgbClr val="C0271F"/>
                </a:solidFill>
                <a:latin typeface="Calibri" charset="0"/>
                <a:ea typeface="Calibri" charset="0"/>
                <a:cs typeface="Calibri" charset="0"/>
              </a:rPr>
              <a:t>ext steps</a:t>
            </a:r>
            <a:endParaRPr lang="de-DE" sz="3200" dirty="0">
              <a:solidFill>
                <a:srgbClr val="C0271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E02E9E-D9FE-1444-BE68-D91C902B281D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7" name="矩形 6"/>
          <p:cNvSpPr/>
          <p:nvPr/>
        </p:nvSpPr>
        <p:spPr>
          <a:xfrm>
            <a:off x="285751" y="1306074"/>
            <a:ext cx="60099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altLang="zh-CN" sz="2000" i="1" dirty="0" smtClean="0"/>
              <a:t>Data</a:t>
            </a:r>
            <a:r>
              <a:rPr lang="zh-CN" altLang="en-US" sz="2000" i="1" dirty="0" smtClean="0"/>
              <a:t> </a:t>
            </a:r>
            <a:r>
              <a:rPr lang="en-US" altLang="zh-CN" sz="2000" i="1" dirty="0" smtClean="0"/>
              <a:t>and Information Management</a:t>
            </a:r>
          </a:p>
          <a:p>
            <a:pPr algn="l">
              <a:spcBef>
                <a:spcPts val="600"/>
              </a:spcBef>
            </a:pPr>
            <a:r>
              <a:rPr lang="zh-CN" altLang="en-US" sz="2000" i="1" dirty="0" smtClean="0"/>
              <a:t>Call </a:t>
            </a:r>
            <a:r>
              <a:rPr lang="zh-CN" altLang="en-US" sz="2000" i="1" dirty="0"/>
              <a:t>for papers </a:t>
            </a:r>
          </a:p>
          <a:p>
            <a:pPr algn="l">
              <a:spcBef>
                <a:spcPts val="600"/>
              </a:spcBef>
            </a:pPr>
            <a:r>
              <a:rPr lang="zh-CN" altLang="en-US" sz="2000" b="1" dirty="0"/>
              <a:t>Special Issue on </a:t>
            </a:r>
            <a:r>
              <a:rPr lang="zh-CN" altLang="en-US" sz="2000" dirty="0" smtClean="0"/>
              <a:t>“</a:t>
            </a:r>
            <a:r>
              <a:rPr lang="en-US" altLang="zh-CN" sz="2000" b="1" dirty="0" smtClean="0"/>
              <a:t>Scientific Documents Mining and Applications</a:t>
            </a:r>
            <a:r>
              <a:rPr lang="zh-CN" altLang="en-US" dirty="0" smtClean="0"/>
              <a:t>”</a:t>
            </a:r>
            <a:endParaRPr lang="zh-CN" altLang="en-US" dirty="0"/>
          </a:p>
          <a:p>
            <a:pPr algn="l">
              <a:spcBef>
                <a:spcPts val="600"/>
              </a:spcBef>
            </a:pPr>
            <a:endParaRPr lang="en-US" altLang="zh-CN" dirty="0" smtClean="0"/>
          </a:p>
          <a:p>
            <a:pPr algn="l">
              <a:spcBef>
                <a:spcPts val="600"/>
              </a:spcBef>
            </a:pPr>
            <a:r>
              <a:rPr lang="zh-CN" altLang="en-US" dirty="0" smtClean="0"/>
              <a:t>Guest Editors：Chengzhi Zhang</a:t>
            </a:r>
            <a:r>
              <a:rPr lang="en-US" altLang="zh-CN" dirty="0" smtClean="0"/>
              <a:t>, </a:t>
            </a:r>
            <a:r>
              <a:rPr lang="zh-CN" altLang="en-US" dirty="0" smtClean="0"/>
              <a:t>Philipp Mayr</a:t>
            </a:r>
            <a:r>
              <a:rPr lang="en-US" altLang="zh-CN" dirty="0" smtClean="0"/>
              <a:t>,  </a:t>
            </a:r>
            <a:r>
              <a:rPr lang="zh-CN" altLang="en-US" dirty="0" smtClean="0"/>
              <a:t>Wei Lu</a:t>
            </a:r>
            <a:r>
              <a:rPr lang="en-US" altLang="zh-CN" dirty="0" smtClean="0"/>
              <a:t>, </a:t>
            </a:r>
            <a:r>
              <a:rPr lang="zh-CN" altLang="en-US" dirty="0" smtClean="0"/>
              <a:t>Yi Zhang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5751" y="3801576"/>
            <a:ext cx="948266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zh-CN" altLang="en-US" b="1" dirty="0" smtClean="0"/>
              <a:t>   Important </a:t>
            </a:r>
            <a:r>
              <a:rPr lang="zh-CN" altLang="en-US" b="1" dirty="0"/>
              <a:t>dates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zh-CN" altLang="en-US" dirty="0" smtClean="0"/>
              <a:t>   </a:t>
            </a:r>
            <a:r>
              <a:rPr lang="zh-CN" altLang="en-US" b="1" dirty="0" smtClean="0">
                <a:solidFill>
                  <a:srgbClr val="FF0000"/>
                </a:solidFill>
              </a:rPr>
              <a:t>Paper </a:t>
            </a:r>
            <a:r>
              <a:rPr lang="zh-CN" altLang="en-US" b="1" dirty="0">
                <a:solidFill>
                  <a:srgbClr val="FF0000"/>
                </a:solidFill>
              </a:rPr>
              <a:t>submission: 31 October 2020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   Review </a:t>
            </a:r>
            <a:r>
              <a:rPr lang="zh-CN" altLang="en-US" dirty="0"/>
              <a:t>reports and invitation to submit revised paper: 30 November 2020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   Revised </a:t>
            </a:r>
            <a:r>
              <a:rPr lang="zh-CN" altLang="en-US" dirty="0"/>
              <a:t>paper submission: 15 January 2021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   Expected </a:t>
            </a:r>
            <a:r>
              <a:rPr lang="zh-CN" altLang="en-US" dirty="0"/>
              <a:t>publication: </a:t>
            </a:r>
            <a:r>
              <a:rPr lang="en-US" altLang="zh-CN" dirty="0" smtClean="0"/>
              <a:t>March,</a:t>
            </a:r>
            <a:r>
              <a:rPr lang="zh-CN" altLang="en-US" dirty="0" smtClean="0"/>
              <a:t> </a:t>
            </a:r>
            <a:r>
              <a:rPr lang="zh-CN" altLang="en-US" dirty="0"/>
              <a:t>2021</a:t>
            </a: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zh-CN" altLang="en-US" dirty="0" smtClean="0"/>
              <a:t>  Please </a:t>
            </a:r>
            <a:r>
              <a:rPr lang="zh-CN" altLang="en-US" dirty="0"/>
              <a:t>submit your manuscript </a:t>
            </a:r>
            <a:r>
              <a:rPr lang="en-US" altLang="zh-CN" dirty="0" smtClean="0"/>
              <a:t>via</a:t>
            </a:r>
            <a:r>
              <a:rPr lang="zh-CN" altLang="en-US" dirty="0" smtClean="0"/>
              <a:t>  </a:t>
            </a:r>
            <a:r>
              <a:rPr lang="en-US" altLang="zh-CN" dirty="0" smtClean="0">
                <a:hlinkClick r:id="rId3"/>
              </a:rPr>
              <a:t>https</a:t>
            </a:r>
            <a:r>
              <a:rPr lang="en-US" altLang="zh-CN" dirty="0">
                <a:hlinkClick r:id="rId3"/>
              </a:rPr>
              <a:t>://www.editorialmanager.com/dim/default.aspx</a:t>
            </a:r>
            <a:r>
              <a:rPr lang="zh-CN" altLang="en-US" dirty="0" smtClean="0">
                <a:hlinkClick r:id="rId3"/>
              </a:rPr>
              <a:t> </a:t>
            </a:r>
            <a:endParaRPr lang="en-US" altLang="zh-CN" dirty="0">
              <a:hlinkClick r:id="rId3"/>
            </a:endParaRPr>
          </a:p>
          <a:p>
            <a:pPr algn="l"/>
            <a:r>
              <a:rPr lang="zh-CN" altLang="en-US" dirty="0" smtClean="0"/>
              <a:t>        When submit, please put a note “EEKE2020” at the beginning of title.</a:t>
            </a:r>
            <a:endParaRPr lang="zh-CN" altLang="en-US" dirty="0"/>
          </a:p>
        </p:txBody>
      </p:sp>
      <p:pic>
        <p:nvPicPr>
          <p:cNvPr id="1026" name="Picture 2" descr="ttps://d2n072ee0zk4pp.cloudfront.net/cover/covers/25439251.jpg?width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97" y="413607"/>
            <a:ext cx="2556951" cy="32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6217" y="1836738"/>
            <a:ext cx="6287784" cy="2209800"/>
          </a:xfrm>
        </p:spPr>
        <p:txBody>
          <a:bodyPr/>
          <a:lstStyle/>
          <a:p>
            <a:pPr algn="ctr"/>
            <a:r>
              <a:rPr lang="en-US" sz="8000" dirty="0" smtClean="0">
                <a:latin typeface="Calibri" charset="0"/>
              </a:rPr>
              <a:t>Thank you!</a:t>
            </a:r>
            <a:endParaRPr lang="en-US" sz="2800" dirty="0">
              <a:latin typeface="Calibri" charset="0"/>
            </a:endParaRPr>
          </a:p>
        </p:txBody>
      </p:sp>
      <p:sp>
        <p:nvSpPr>
          <p:cNvPr id="150530" name="Rectangle 23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36000" anchor="ctr">
            <a:spAutoFit/>
          </a:bodyPr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3182315" y="5896492"/>
            <a:ext cx="366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hlinkClick r:id="rId3"/>
              </a:rPr>
              <a:t>https://eeke2020.github.io/</a:t>
            </a:r>
            <a:endParaRPr lang="zh-CN" altLang="en-US" sz="24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65267" y="4445682"/>
            <a:ext cx="6527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2000" dirty="0"/>
              <a:t>Chengzhi </a:t>
            </a:r>
            <a:r>
              <a:rPr lang="en-GB" sz="2000" dirty="0" smtClean="0"/>
              <a:t>Zhang</a:t>
            </a:r>
            <a:r>
              <a:rPr lang="en-US" sz="2000" dirty="0" smtClean="0"/>
              <a:t>, </a:t>
            </a:r>
            <a:r>
              <a:rPr lang="en-GB" sz="2000" dirty="0" smtClean="0"/>
              <a:t>Philipp Mayr, Wei Lu, Yi </a:t>
            </a:r>
            <a:r>
              <a:rPr lang="en-GB" sz="2000" dirty="0"/>
              <a:t>Zhang</a:t>
            </a:r>
          </a:p>
        </p:txBody>
      </p:sp>
    </p:spTree>
    <p:extLst>
      <p:ext uri="{BB962C8B-B14F-4D97-AF65-F5344CB8AC3E}">
        <p14:creationId xmlns:p14="http://schemas.microsoft.com/office/powerpoint/2010/main" val="578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885B478-7DA6-BA40-9EF5-9E15BC7A0401}" type="slidenum">
              <a:rPr lang="en-GB" sz="1200" smtClean="0">
                <a:latin typeface="Arial Black" charset="0"/>
              </a:rPr>
              <a:pPr eaLnBrk="1" hangingPunct="1"/>
              <a:t>2</a:t>
            </a:fld>
            <a:endParaRPr lang="en-GB" sz="1200">
              <a:latin typeface="Arial Blac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68338"/>
          </a:xfrm>
        </p:spPr>
        <p:txBody>
          <a:bodyPr/>
          <a:lstStyle/>
          <a:p>
            <a:pPr marL="536575" indent="-536575" eaLnBrk="1" hangingPunct="1"/>
            <a:r>
              <a:rPr lang="en-GB" sz="3200" dirty="0">
                <a:solidFill>
                  <a:srgbClr val="CC0000"/>
                </a:solidFill>
                <a:latin typeface="Calibri" charset="0"/>
                <a:sym typeface="Wingdings" charset="0"/>
              </a:rPr>
              <a:t>The </a:t>
            </a:r>
            <a:r>
              <a:rPr lang="en-GB" sz="3200" dirty="0" smtClean="0">
                <a:solidFill>
                  <a:srgbClr val="CC0000"/>
                </a:solidFill>
                <a:latin typeface="Calibri" charset="0"/>
                <a:sym typeface="Wingdings" charset="0"/>
              </a:rPr>
              <a:t>EEKE Team</a:t>
            </a:r>
            <a:endParaRPr lang="en-GB" sz="3200" dirty="0">
              <a:solidFill>
                <a:srgbClr val="CC0000"/>
              </a:solidFill>
              <a:latin typeface="Calibri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FB8B298-1DE1-8446-854E-9DA7260C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497"/>
            <a:ext cx="8459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dirty="0" smtClean="0">
                <a:solidFill>
                  <a:schemeClr val="accent6"/>
                </a:solidFill>
              </a:rPr>
              <a:t>EEKE 2020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6EC2F6-AA02-E844-9A43-B33E50F84A5B}"/>
              </a:ext>
            </a:extLst>
          </p:cNvPr>
          <p:cNvSpPr txBox="1"/>
          <p:nvPr/>
        </p:nvSpPr>
        <p:spPr>
          <a:xfrm>
            <a:off x="2145875" y="3719501"/>
            <a:ext cx="2521596" cy="166199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Philipp </a:t>
            </a:r>
            <a:r>
              <a:rPr lang="en-US" dirty="0" smtClean="0"/>
              <a:t>Mayr</a:t>
            </a:r>
          </a:p>
          <a:p>
            <a:r>
              <a:rPr lang="en-US" sz="1400" dirty="0" smtClean="0"/>
              <a:t>@</a:t>
            </a:r>
            <a:r>
              <a:rPr lang="en-US" sz="1400" dirty="0" err="1" smtClean="0"/>
              <a:t>philipp_mayr</a:t>
            </a:r>
            <a:endParaRPr lang="en-US" sz="1400" dirty="0" smtClean="0"/>
          </a:p>
          <a:p>
            <a:r>
              <a:rPr lang="en-US" sz="1400" dirty="0"/>
              <a:t>GESIS - Leibniz-Institute for the Social Sciences department Knowledge Technologies for the Social </a:t>
            </a:r>
            <a:r>
              <a:rPr lang="en-US" sz="1400" dirty="0" smtClean="0"/>
              <a:t>Sciences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742195-C287-8148-8B0E-1BEA365D5F4C}"/>
              </a:ext>
            </a:extLst>
          </p:cNvPr>
          <p:cNvSpPr txBox="1"/>
          <p:nvPr/>
        </p:nvSpPr>
        <p:spPr>
          <a:xfrm>
            <a:off x="441250" y="3761214"/>
            <a:ext cx="1704625" cy="112338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Chengzhi </a:t>
            </a:r>
            <a:r>
              <a:rPr lang="en-GB" dirty="0" smtClean="0"/>
              <a:t>Zhang</a:t>
            </a:r>
          </a:p>
          <a:p>
            <a:r>
              <a:rPr lang="en-US" altLang="zh-CN" sz="1400" dirty="0" smtClean="0"/>
              <a:t>Nanjing University of Science and Technology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7AA5B9-E0BC-864E-964A-3F3B1B4C0C83}"/>
              </a:ext>
            </a:extLst>
          </p:cNvPr>
          <p:cNvSpPr txBox="1"/>
          <p:nvPr/>
        </p:nvSpPr>
        <p:spPr>
          <a:xfrm>
            <a:off x="4601832" y="3709926"/>
            <a:ext cx="2002176" cy="6924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Wei </a:t>
            </a:r>
            <a:r>
              <a:rPr lang="en-GB" dirty="0" smtClean="0"/>
              <a:t>Lu</a:t>
            </a:r>
          </a:p>
          <a:p>
            <a:r>
              <a:rPr lang="en-US" altLang="zh-CN" sz="1400" dirty="0" smtClean="0"/>
              <a:t>Wuhan University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08EA12-F3F0-2B4C-8B83-450E007DE5C3}"/>
              </a:ext>
            </a:extLst>
          </p:cNvPr>
          <p:cNvSpPr txBox="1"/>
          <p:nvPr/>
        </p:nvSpPr>
        <p:spPr>
          <a:xfrm>
            <a:off x="229564" y="5428754"/>
            <a:ext cx="8414103" cy="1077218"/>
          </a:xfrm>
          <a:prstGeom prst="rect">
            <a:avLst/>
          </a:prstGeom>
          <a:solidFill>
            <a:schemeClr val="accent4">
              <a:lumMod val="40000"/>
              <a:lumOff val="60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… to our </a:t>
            </a:r>
            <a:r>
              <a:rPr lang="en-US" sz="3200" b="1" dirty="0"/>
              <a:t>authors, </a:t>
            </a:r>
            <a:r>
              <a:rPr lang="en-US" sz="3200" b="1" dirty="0" err="1"/>
              <a:t>programme</a:t>
            </a:r>
            <a:r>
              <a:rPr lang="en-US" sz="3200" b="1" dirty="0"/>
              <a:t> committee and participants…thank you!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4F6EC2F6-AA02-E844-9A43-B33E50F84A5B}"/>
              </a:ext>
            </a:extLst>
          </p:cNvPr>
          <p:cNvSpPr txBox="1"/>
          <p:nvPr/>
        </p:nvSpPr>
        <p:spPr>
          <a:xfrm>
            <a:off x="6771949" y="3732580"/>
            <a:ext cx="1871718" cy="133882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Yi Zhang </a:t>
            </a:r>
            <a:r>
              <a:rPr lang="de-DE" sz="1400" dirty="0"/>
              <a:t>@</a:t>
            </a:r>
            <a:r>
              <a:rPr lang="de-DE" sz="1400" dirty="0" smtClean="0"/>
              <a:t>YiZhang0520</a:t>
            </a:r>
          </a:p>
          <a:p>
            <a:r>
              <a:rPr lang="en-US" sz="1400" dirty="0"/>
              <a:t>University of Technology Sydney (UTS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3074" name="Picture 2" descr="chengzhi_zhang_pictur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2469"/>
            <a:ext cx="1601165" cy="19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yi_zhang_picture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73" y="1492635"/>
            <a:ext cx="1931734" cy="19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philippmayr.github.io/philippmay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78" y="1492470"/>
            <a:ext cx="1703130" cy="191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471" y="1492469"/>
            <a:ext cx="1653860" cy="19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885B478-7DA6-BA40-9EF5-9E15BC7A0401}" type="slidenum">
              <a:rPr lang="en-GB" sz="1200" smtClean="0">
                <a:latin typeface="Arial Black" charset="0"/>
              </a:rPr>
              <a:pPr eaLnBrk="1" hangingPunct="1"/>
              <a:t>3</a:t>
            </a:fld>
            <a:endParaRPr lang="en-GB" sz="1200">
              <a:latin typeface="Arial Blac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68338"/>
          </a:xfrm>
        </p:spPr>
        <p:txBody>
          <a:bodyPr/>
          <a:lstStyle/>
          <a:p>
            <a:pPr marL="536575" indent="-536575" eaLnBrk="1" hangingPunct="1"/>
            <a:r>
              <a:rPr lang="en-GB" sz="3200" dirty="0" smtClean="0">
                <a:solidFill>
                  <a:srgbClr val="CC0000"/>
                </a:solidFill>
                <a:latin typeface="Calibri" charset="0"/>
                <a:sym typeface="Wingdings" charset="0"/>
              </a:rPr>
              <a:t>Goal</a:t>
            </a:r>
            <a:endParaRPr lang="en-GB" sz="3200" dirty="0">
              <a:solidFill>
                <a:srgbClr val="CC0000"/>
              </a:solidFill>
              <a:latin typeface="Calibri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FB8B298-1DE1-8446-854E-9DA7260C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497"/>
            <a:ext cx="8459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dirty="0" smtClean="0">
                <a:solidFill>
                  <a:schemeClr val="accent6"/>
                </a:solidFill>
              </a:rPr>
              <a:t>EEKE 2020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236135"/>
            <a:ext cx="8404656" cy="3886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K</a:t>
            </a:r>
            <a:r>
              <a:rPr lang="en-US" sz="1800" dirty="0" smtClean="0"/>
              <a:t>nowledge </a:t>
            </a:r>
            <a:r>
              <a:rPr lang="en-US" sz="1800" dirty="0"/>
              <a:t>entity</a:t>
            </a:r>
            <a:r>
              <a:rPr lang="en-US" sz="1800" dirty="0" smtClean="0"/>
              <a:t>： knowledge mentioned/used/cited </a:t>
            </a:r>
            <a:r>
              <a:rPr lang="en-US" sz="1800" dirty="0"/>
              <a:t>by authors, such as </a:t>
            </a:r>
            <a:r>
              <a:rPr lang="en-US" sz="1800" dirty="0" smtClean="0"/>
              <a:t>algorithms, models</a:t>
            </a:r>
            <a:r>
              <a:rPr lang="en-US" sz="1800" dirty="0"/>
              <a:t>, theories, datasets and software, which reflect </a:t>
            </a:r>
            <a:r>
              <a:rPr lang="en-US" sz="1800" dirty="0" smtClean="0"/>
              <a:t>the various </a:t>
            </a:r>
            <a:r>
              <a:rPr lang="en-US" sz="1800" dirty="0"/>
              <a:t>resources </a:t>
            </a:r>
            <a:r>
              <a:rPr lang="en-US" sz="1800" dirty="0" smtClean="0"/>
              <a:t>proposed/used </a:t>
            </a:r>
            <a:r>
              <a:rPr lang="en-US" sz="1800" dirty="0"/>
              <a:t>by the authors in solving problems.</a:t>
            </a:r>
          </a:p>
          <a:p>
            <a:pPr algn="just">
              <a:buFont typeface="Wingdings" panose="05000000000000000000" pitchFamily="2" charset="2"/>
              <a:buChar char="l"/>
            </a:pPr>
            <a:endParaRPr lang="en-US" sz="1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817" y="2404003"/>
            <a:ext cx="6997942" cy="389130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47216" y="6506289"/>
            <a:ext cx="5172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(</a:t>
            </a:r>
            <a:r>
              <a:rPr lang="zh-CN" altLang="en-US" sz="1000" dirty="0" smtClean="0"/>
              <a:t>Ying </a:t>
            </a:r>
            <a:r>
              <a:rPr lang="zh-CN" altLang="en-US" sz="1000" dirty="0"/>
              <a:t>Ding, etc. Entitymetrics: Measuring the Impact of Entities. PLoS ONE, </a:t>
            </a:r>
            <a:r>
              <a:rPr lang="zh-CN" altLang="en-US" sz="1000" dirty="0" smtClean="0"/>
              <a:t>2013）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59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885B478-7DA6-BA40-9EF5-9E15BC7A0401}" type="slidenum">
              <a:rPr lang="en-GB" sz="1200" smtClean="0">
                <a:latin typeface="Arial Black" charset="0"/>
              </a:rPr>
              <a:pPr eaLnBrk="1" hangingPunct="1"/>
              <a:t>4</a:t>
            </a:fld>
            <a:endParaRPr lang="en-GB" sz="1200">
              <a:latin typeface="Arial Blac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68338"/>
          </a:xfrm>
        </p:spPr>
        <p:txBody>
          <a:bodyPr/>
          <a:lstStyle/>
          <a:p>
            <a:pPr marL="536575" indent="-536575" eaLnBrk="1" hangingPunct="1"/>
            <a:r>
              <a:rPr lang="en-GB" sz="3200" dirty="0" smtClean="0">
                <a:solidFill>
                  <a:srgbClr val="CC0000"/>
                </a:solidFill>
                <a:latin typeface="Calibri" charset="0"/>
                <a:sym typeface="Wingdings" charset="0"/>
              </a:rPr>
              <a:t>Goal</a:t>
            </a:r>
            <a:endParaRPr lang="en-GB" sz="3200" dirty="0">
              <a:solidFill>
                <a:srgbClr val="CC0000"/>
              </a:solidFill>
              <a:latin typeface="Calibri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FB8B298-1DE1-8446-854E-9DA7260C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497"/>
            <a:ext cx="8459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dirty="0" smtClean="0">
                <a:solidFill>
                  <a:schemeClr val="accent6"/>
                </a:solidFill>
              </a:rPr>
              <a:t>EEKE 2020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236135"/>
            <a:ext cx="8404656" cy="22521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K</a:t>
            </a:r>
            <a:r>
              <a:rPr lang="en-US" sz="1800" dirty="0" smtClean="0"/>
              <a:t>nowledge </a:t>
            </a:r>
            <a:r>
              <a:rPr lang="en-US" sz="1800" dirty="0"/>
              <a:t>entity</a:t>
            </a:r>
            <a:r>
              <a:rPr lang="en-US" sz="1800" dirty="0" smtClean="0"/>
              <a:t>： knowledge mentioned/used/cited </a:t>
            </a:r>
            <a:r>
              <a:rPr lang="en-US" sz="1800" dirty="0"/>
              <a:t>by authors, such as </a:t>
            </a:r>
            <a:r>
              <a:rPr lang="en-US" sz="1800" dirty="0" smtClean="0"/>
              <a:t>algorithms, models</a:t>
            </a:r>
            <a:r>
              <a:rPr lang="en-US" sz="1800" dirty="0"/>
              <a:t>, theories, datasets and software, which reflect </a:t>
            </a:r>
            <a:r>
              <a:rPr lang="en-US" sz="1800" dirty="0" smtClean="0"/>
              <a:t>the various </a:t>
            </a:r>
            <a:r>
              <a:rPr lang="en-US" sz="1800" dirty="0"/>
              <a:t>resources </a:t>
            </a:r>
            <a:r>
              <a:rPr lang="en-US" sz="1800" dirty="0" smtClean="0"/>
              <a:t>proposed/used </a:t>
            </a:r>
            <a:r>
              <a:rPr lang="en-US" sz="1800" dirty="0"/>
              <a:t>by the authors in solving problems.</a:t>
            </a:r>
          </a:p>
          <a:p>
            <a:pPr algn="just">
              <a:buFont typeface="Wingdings" panose="05000000000000000000" pitchFamily="2" charset="2"/>
              <a:buChar char="l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sz="1800" dirty="0"/>
              <a:t>Extracting knowledge entities from scientific documents in an </a:t>
            </a:r>
            <a:r>
              <a:rPr lang="en-US" sz="1800" dirty="0" smtClean="0"/>
              <a:t>accurate and </a:t>
            </a:r>
            <a:r>
              <a:rPr lang="en-US" sz="1800" dirty="0"/>
              <a:t>comprehensive way becomes a significant topic</a:t>
            </a:r>
            <a:r>
              <a:rPr lang="en-US" sz="1800" dirty="0" smtClean="0"/>
              <a:t>. </a:t>
            </a:r>
            <a:r>
              <a:rPr lang="en-US" altLang="zh-CN" sz="1800" dirty="0" smtClean="0"/>
              <a:t>It is also a key issue in the filed of digital library.</a:t>
            </a:r>
            <a:endParaRPr lang="en-US" sz="1800" dirty="0"/>
          </a:p>
          <a:p>
            <a:pPr algn="just">
              <a:buFont typeface="Wingdings" panose="05000000000000000000" pitchFamily="2" charset="2"/>
              <a:buChar char="l"/>
            </a:pPr>
            <a:endParaRPr lang="en-US" sz="1800" dirty="0"/>
          </a:p>
        </p:txBody>
      </p:sp>
      <p:pic>
        <p:nvPicPr>
          <p:cNvPr id="6" name="Picture 5" descr="Recycling Translations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98864"/>
            <a:ext cx="3859409" cy="215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622" y="3693490"/>
            <a:ext cx="3973845" cy="21273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07468" y="6153443"/>
            <a:ext cx="41543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1" dirty="0" smtClean="0"/>
              <a:t>(</a:t>
            </a:r>
            <a:r>
              <a:rPr lang="zh-CN" altLang="en-US" sz="1000" i="1" dirty="0" smtClean="0"/>
              <a:t>Zha </a:t>
            </a:r>
            <a:r>
              <a:rPr lang="zh-CN" altLang="en-US" sz="1000" i="1" dirty="0"/>
              <a:t>et.al. Mining Algorithm Roadmap in Scientific Publications. KDD</a:t>
            </a:r>
            <a:r>
              <a:rPr lang="zh-CN" altLang="en-US" sz="1000" i="1" dirty="0" smtClean="0"/>
              <a:t>2019</a:t>
            </a:r>
            <a:r>
              <a:rPr lang="en-US" altLang="zh-CN" sz="1000" i="1" dirty="0" smtClean="0"/>
              <a:t>)</a:t>
            </a:r>
            <a:endParaRPr lang="zh-CN" alt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5322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885B478-7DA6-BA40-9EF5-9E15BC7A0401}" type="slidenum">
              <a:rPr lang="en-GB" sz="1200" smtClean="0">
                <a:latin typeface="Arial Black" charset="0"/>
              </a:rPr>
              <a:pPr eaLnBrk="1" hangingPunct="1"/>
              <a:t>5</a:t>
            </a:fld>
            <a:endParaRPr lang="en-GB" sz="1200" dirty="0">
              <a:latin typeface="Arial Blac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68338"/>
          </a:xfrm>
        </p:spPr>
        <p:txBody>
          <a:bodyPr/>
          <a:lstStyle/>
          <a:p>
            <a:pPr marL="536575" indent="-536575" eaLnBrk="1" hangingPunct="1"/>
            <a:r>
              <a:rPr lang="en-GB" sz="3200" dirty="0" smtClean="0">
                <a:solidFill>
                  <a:srgbClr val="CC0000"/>
                </a:solidFill>
                <a:latin typeface="Calibri" charset="0"/>
                <a:sym typeface="Wingdings" charset="0"/>
              </a:rPr>
              <a:t>Goal</a:t>
            </a:r>
            <a:endParaRPr lang="en-GB" sz="3200" dirty="0">
              <a:solidFill>
                <a:srgbClr val="CC0000"/>
              </a:solidFill>
              <a:latin typeface="Calibri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FB8B298-1DE1-8446-854E-9DA7260C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497"/>
            <a:ext cx="8459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dirty="0" smtClean="0">
                <a:solidFill>
                  <a:schemeClr val="accent6"/>
                </a:solidFill>
              </a:rPr>
              <a:t>EEKE 2020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236135"/>
            <a:ext cx="8404656" cy="3886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K</a:t>
            </a:r>
            <a:r>
              <a:rPr lang="en-US" sz="1800" dirty="0" smtClean="0"/>
              <a:t>nowledge </a:t>
            </a:r>
            <a:r>
              <a:rPr lang="en-US" sz="1800" dirty="0"/>
              <a:t>entity</a:t>
            </a:r>
            <a:r>
              <a:rPr lang="en-US" sz="1800" dirty="0" smtClean="0"/>
              <a:t>： knowledge mentioned/used/cited </a:t>
            </a:r>
            <a:r>
              <a:rPr lang="en-US" sz="1800" dirty="0"/>
              <a:t>by authors, such as </a:t>
            </a:r>
            <a:r>
              <a:rPr lang="en-US" sz="1800" dirty="0" smtClean="0"/>
              <a:t>algorithms, models</a:t>
            </a:r>
            <a:r>
              <a:rPr lang="en-US" sz="1800" dirty="0"/>
              <a:t>, theories, datasets and software, which reflect </a:t>
            </a:r>
            <a:r>
              <a:rPr lang="en-US" sz="1800" dirty="0" smtClean="0"/>
              <a:t>the various </a:t>
            </a:r>
            <a:r>
              <a:rPr lang="en-US" sz="1800" dirty="0"/>
              <a:t>resources </a:t>
            </a:r>
            <a:r>
              <a:rPr lang="en-US" sz="1800" dirty="0" smtClean="0"/>
              <a:t>proposed/used </a:t>
            </a:r>
            <a:r>
              <a:rPr lang="en-US" sz="1800" dirty="0"/>
              <a:t>by the authors in solving problems.</a:t>
            </a:r>
          </a:p>
          <a:p>
            <a:pPr algn="just">
              <a:buFont typeface="Wingdings" panose="05000000000000000000" pitchFamily="2" charset="2"/>
              <a:buChar char="l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sz="1800" dirty="0"/>
              <a:t>Extracting knowledge entities from scientific documents in an </a:t>
            </a:r>
            <a:r>
              <a:rPr lang="en-US" sz="1800" dirty="0" smtClean="0"/>
              <a:t>accurate and </a:t>
            </a:r>
            <a:r>
              <a:rPr lang="en-US" sz="1800" dirty="0"/>
              <a:t>comprehensive way becomes a significant topic</a:t>
            </a:r>
            <a:r>
              <a:rPr lang="en-US" sz="1800" dirty="0" smtClean="0"/>
              <a:t>. </a:t>
            </a:r>
            <a:r>
              <a:rPr lang="en-US" altLang="zh-CN" sz="1800" dirty="0" smtClean="0"/>
              <a:t>It is also a key issue in the filed of digital library.</a:t>
            </a:r>
            <a:endParaRPr lang="en-US" sz="1800" dirty="0"/>
          </a:p>
          <a:p>
            <a:pPr algn="just">
              <a:buFont typeface="Wingdings" panose="05000000000000000000" pitchFamily="2" charset="2"/>
              <a:buChar char="l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sz="1800" dirty="0"/>
              <a:t>EEKE </a:t>
            </a:r>
            <a:r>
              <a:rPr lang="en-US" sz="1800" dirty="0" smtClean="0"/>
              <a:t>workshop aims </a:t>
            </a:r>
            <a:r>
              <a:rPr lang="en-US" sz="1800" dirty="0"/>
              <a:t>to extract knowledge entities from scientific documents, </a:t>
            </a:r>
            <a:r>
              <a:rPr lang="en-US" sz="1800" dirty="0" smtClean="0"/>
              <a:t>and explore </a:t>
            </a:r>
            <a:r>
              <a:rPr lang="en-US" sz="1800" dirty="0"/>
              <a:t>the features of entities to conduct practical applications.</a:t>
            </a:r>
            <a:endParaRPr lang="de-DE" sz="1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7" y="4395174"/>
            <a:ext cx="2624666" cy="16093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矩形 2"/>
          <p:cNvSpPr/>
          <p:nvPr/>
        </p:nvSpPr>
        <p:spPr>
          <a:xfrm>
            <a:off x="345489" y="6110398"/>
            <a:ext cx="2292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err="1" smtClean="0"/>
              <a:t>NLPprogress</a:t>
            </a:r>
            <a:r>
              <a:rPr lang="zh-CN" altLang="en-US" sz="1200" dirty="0"/>
              <a:t> </a:t>
            </a:r>
            <a:r>
              <a:rPr lang="zh-CN" altLang="en-US" sz="1200" dirty="0" smtClean="0"/>
              <a:t>https</a:t>
            </a:r>
            <a:r>
              <a:rPr lang="zh-CN" altLang="en-US" sz="1200" dirty="0"/>
              <a:t>://nlpprogress.com/english/sentiment_analysis.html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513" y="4396937"/>
            <a:ext cx="2608954" cy="16076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2919640" y="6110398"/>
            <a:ext cx="2906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err="1" smtClean="0"/>
              <a:t>Paperswithcode</a:t>
            </a:r>
            <a:r>
              <a:rPr lang="zh-CN" altLang="en-US" sz="1200" b="1" dirty="0"/>
              <a:t> </a:t>
            </a:r>
            <a:r>
              <a:rPr lang="zh-CN" altLang="en-US" sz="1200" dirty="0" smtClean="0"/>
              <a:t>https://www.paperswithcode.com/methods/category/word-embeddings</a:t>
            </a:r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081" y="4396937"/>
            <a:ext cx="2890775" cy="160760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108489" y="6110398"/>
            <a:ext cx="281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/>
              <a:t>IBM science summarizer </a:t>
            </a:r>
            <a:r>
              <a:rPr lang="zh-CN" altLang="en-US" sz="1200" dirty="0" smtClean="0"/>
              <a:t>https</a:t>
            </a:r>
            <a:r>
              <a:rPr lang="zh-CN" altLang="en-US" sz="1200" dirty="0"/>
              <a:t>://dimsum.eu-gb.containers.appdomain.cloud/</a:t>
            </a:r>
          </a:p>
        </p:txBody>
      </p:sp>
    </p:spTree>
    <p:extLst>
      <p:ext uri="{BB962C8B-B14F-4D97-AF65-F5344CB8AC3E}">
        <p14:creationId xmlns:p14="http://schemas.microsoft.com/office/powerpoint/2010/main" val="13900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885B478-7DA6-BA40-9EF5-9E15BC7A0401}" type="slidenum">
              <a:rPr lang="en-GB" sz="1200" smtClean="0">
                <a:latin typeface="Arial Black" charset="0"/>
              </a:rPr>
              <a:pPr eaLnBrk="1" hangingPunct="1"/>
              <a:t>6</a:t>
            </a:fld>
            <a:endParaRPr lang="en-GB" sz="1200">
              <a:latin typeface="Arial Blac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68338"/>
          </a:xfrm>
        </p:spPr>
        <p:txBody>
          <a:bodyPr/>
          <a:lstStyle/>
          <a:p>
            <a:pPr marL="536575" indent="-536575" eaLnBrk="1" hangingPunct="1"/>
            <a:r>
              <a:rPr lang="en-GB" sz="2800" dirty="0" smtClean="0">
                <a:solidFill>
                  <a:srgbClr val="CC0000"/>
                </a:solidFill>
                <a:latin typeface="Calibri" charset="0"/>
                <a:sym typeface="Wingdings" charset="0"/>
              </a:rPr>
              <a:t>Topics</a:t>
            </a:r>
            <a:endParaRPr lang="en-GB" sz="2800" dirty="0">
              <a:solidFill>
                <a:srgbClr val="CC0000"/>
              </a:solidFill>
              <a:latin typeface="Calibri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FB8B298-1DE1-8446-854E-9DA7260C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497"/>
            <a:ext cx="8459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dirty="0" smtClean="0">
                <a:solidFill>
                  <a:schemeClr val="accent6"/>
                </a:solidFill>
              </a:rPr>
              <a:t>EEKE 2020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17" y="4157352"/>
            <a:ext cx="2921875" cy="21273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0336" y="1277873"/>
            <a:ext cx="822855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b="1" dirty="0">
                <a:sym typeface="Wingdings" charset="0"/>
              </a:rPr>
              <a:t>Extraction </a:t>
            </a:r>
            <a:r>
              <a:rPr lang="en-US" altLang="zh-CN" b="1" dirty="0" smtClean="0">
                <a:sym typeface="Wingdings" charset="0"/>
              </a:rPr>
              <a:t>of Knowledge Entities (KEs) </a:t>
            </a:r>
            <a:endParaRPr lang="en-US" altLang="zh-CN" b="1" dirty="0" smtClean="0"/>
          </a:p>
          <a:p>
            <a:pPr marL="742950" lvl="1" indent="-285750" algn="l"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dirty="0" smtClean="0"/>
              <a:t>Task </a:t>
            </a:r>
            <a:r>
              <a:rPr lang="zh-CN" altLang="en-US" dirty="0"/>
              <a:t>and methodology </a:t>
            </a:r>
            <a:r>
              <a:rPr lang="en-US" altLang="zh-CN" dirty="0" smtClean="0"/>
              <a:t> </a:t>
            </a:r>
          </a:p>
          <a:p>
            <a:pPr marL="7429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/>
              <a:t>Model </a:t>
            </a:r>
            <a:r>
              <a:rPr lang="zh-CN" altLang="en-US" dirty="0"/>
              <a:t>and algorithmize entity 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pPr marL="7429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/>
              <a:t>Dataset </a:t>
            </a:r>
            <a:r>
              <a:rPr lang="zh-CN" altLang="en-US" dirty="0"/>
              <a:t>and </a:t>
            </a:r>
            <a:r>
              <a:rPr lang="zh-CN" altLang="en-US" dirty="0" smtClean="0"/>
              <a:t>evaluation metrics</a:t>
            </a:r>
            <a:endParaRPr lang="zh-CN" altLang="en-US" dirty="0"/>
          </a:p>
          <a:p>
            <a:pPr marL="7429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/>
              <a:t>Software </a:t>
            </a:r>
            <a:r>
              <a:rPr lang="zh-CN" altLang="en-US" dirty="0"/>
              <a:t>and tool </a:t>
            </a:r>
            <a:r>
              <a:rPr lang="en-US" altLang="zh-CN" dirty="0" smtClean="0"/>
              <a:t> </a:t>
            </a:r>
          </a:p>
          <a:p>
            <a:pPr marL="7429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CN" dirty="0" smtClean="0"/>
              <a:t>KEs </a:t>
            </a:r>
            <a:r>
              <a:rPr lang="en-US" altLang="zh-CN" dirty="0"/>
              <a:t>Relation</a:t>
            </a:r>
            <a:endParaRPr lang="en-US" altLang="zh-CN" dirty="0" smtClean="0"/>
          </a:p>
          <a:p>
            <a:pPr marL="7429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CN" dirty="0" smtClean="0"/>
              <a:t>Others</a:t>
            </a:r>
          </a:p>
          <a:p>
            <a:pPr lvl="1" algn="l">
              <a:spcBef>
                <a:spcPts val="600"/>
              </a:spcBef>
              <a:buClr>
                <a:schemeClr val="tx1"/>
              </a:buClr>
            </a:pPr>
            <a:endParaRPr lang="en-US" altLang="zh-CN" dirty="0" smtClean="0"/>
          </a:p>
          <a:p>
            <a:pPr marL="285750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b="1" dirty="0" smtClean="0"/>
              <a:t>Evaluation and Applications </a:t>
            </a:r>
            <a:r>
              <a:rPr lang="zh-CN" altLang="en-US" b="1" dirty="0" smtClean="0"/>
              <a:t>of </a:t>
            </a:r>
            <a:r>
              <a:rPr lang="en-US" altLang="zh-CN" b="1" dirty="0" smtClean="0"/>
              <a:t>KEs</a:t>
            </a:r>
            <a:endParaRPr lang="en-US" altLang="zh-CN" b="1" dirty="0"/>
          </a:p>
          <a:p>
            <a:pPr marL="742950" lvl="1" indent="-28575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Construction </a:t>
            </a:r>
            <a:r>
              <a:rPr lang="zh-CN" altLang="en-US" dirty="0"/>
              <a:t>of a knowledge entity graph and roadmap</a:t>
            </a:r>
            <a:endParaRPr lang="en-US" altLang="zh-CN" dirty="0"/>
          </a:p>
          <a:p>
            <a:pPr marL="742950" lvl="1" indent="-28575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Knowledge </a:t>
            </a:r>
            <a:r>
              <a:rPr lang="zh-CN" altLang="en-US" dirty="0"/>
              <a:t>entity summarization</a:t>
            </a:r>
          </a:p>
          <a:p>
            <a:pPr marL="742950" lvl="1" indent="-28575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Modeling </a:t>
            </a:r>
            <a:r>
              <a:rPr lang="zh-CN" altLang="en-US" dirty="0"/>
              <a:t>function of knowledge entity citation</a:t>
            </a:r>
          </a:p>
          <a:p>
            <a:pPr marL="742950" lvl="1" indent="-28575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Bibliometrics </a:t>
            </a:r>
            <a:r>
              <a:rPr lang="zh-CN" altLang="en-US" dirty="0"/>
              <a:t>of knowledge entity</a:t>
            </a:r>
          </a:p>
          <a:p>
            <a:pPr marL="742950" lvl="1" indent="-28575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dirty="0" smtClean="0"/>
              <a:t>Other </a:t>
            </a:r>
            <a:r>
              <a:rPr lang="zh-CN" altLang="en-US" dirty="0" smtClean="0"/>
              <a:t>Application </a:t>
            </a:r>
            <a:r>
              <a:rPr lang="zh-CN" altLang="en-US" dirty="0"/>
              <a:t>of </a:t>
            </a:r>
            <a:r>
              <a:rPr lang="en-US" altLang="zh-CN" dirty="0" smtClean="0"/>
              <a:t>KEs </a:t>
            </a:r>
            <a:r>
              <a:rPr lang="zh-CN" altLang="en-US" dirty="0" smtClean="0"/>
              <a:t>extraction 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6360343" y="6284714"/>
            <a:ext cx="233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1" dirty="0" smtClean="0"/>
              <a:t>(</a:t>
            </a:r>
            <a:r>
              <a:rPr lang="zh-CN" altLang="en-US" sz="1000" i="1" dirty="0" smtClean="0"/>
              <a:t>Zha </a:t>
            </a:r>
            <a:r>
              <a:rPr lang="zh-CN" altLang="en-US" sz="1000" i="1" dirty="0"/>
              <a:t>et.al. Mining Algorithm Roadmap in Scientific Publications. KDD</a:t>
            </a:r>
            <a:r>
              <a:rPr lang="zh-CN" altLang="en-US" sz="1000" i="1" dirty="0" smtClean="0"/>
              <a:t>2019</a:t>
            </a:r>
            <a:r>
              <a:rPr lang="en-US" altLang="zh-CN" sz="1000" i="1" dirty="0" smtClean="0"/>
              <a:t>)</a:t>
            </a:r>
            <a:endParaRPr lang="zh-CN" altLang="en-US" sz="1000" i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72" y="1328703"/>
            <a:ext cx="4452718" cy="221950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373551" y="3571334"/>
            <a:ext cx="3273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1" dirty="0" smtClean="0"/>
              <a:t>(Wang &amp; Zhang, </a:t>
            </a:r>
            <a:r>
              <a:rPr lang="en-US" altLang="zh-CN" sz="1000" i="1" dirty="0">
                <a:cs typeface="Times New Roman" panose="02020603050405020304" pitchFamily="18" charset="0"/>
              </a:rPr>
              <a:t>Using Full-text of Research Articles to Analyze Academic Impact of </a:t>
            </a:r>
            <a:r>
              <a:rPr lang="en-US" altLang="zh-CN" sz="1000" i="1" dirty="0" smtClean="0">
                <a:cs typeface="Times New Roman" panose="02020603050405020304" pitchFamily="18" charset="0"/>
              </a:rPr>
              <a:t>Algorithms. </a:t>
            </a:r>
            <a:r>
              <a:rPr lang="en-US" altLang="zh-CN" sz="1000" i="1" dirty="0" smtClean="0"/>
              <a:t>iConference2018)</a:t>
            </a:r>
            <a:endParaRPr lang="zh-CN" alt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6841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905299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885B478-7DA6-BA40-9EF5-9E15BC7A0401}" type="slidenum">
              <a:rPr lang="en-GB" sz="1200" smtClean="0">
                <a:latin typeface="Arial Black" charset="0"/>
              </a:rPr>
              <a:pPr eaLnBrk="1" hangingPunct="1"/>
              <a:t>7</a:t>
            </a:fld>
            <a:endParaRPr lang="en-GB" sz="1200">
              <a:latin typeface="Arial Blac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68338"/>
          </a:xfrm>
        </p:spPr>
        <p:txBody>
          <a:bodyPr/>
          <a:lstStyle/>
          <a:p>
            <a:pPr marL="536575" indent="-536575" eaLnBrk="1" hangingPunct="1"/>
            <a:r>
              <a:rPr lang="en-GB" sz="3200" dirty="0">
                <a:solidFill>
                  <a:srgbClr val="CC0000"/>
                </a:solidFill>
                <a:latin typeface="Calibri" charset="0"/>
                <a:sym typeface="Wingdings" charset="0"/>
              </a:rPr>
              <a:t>Agenda: </a:t>
            </a:r>
            <a:r>
              <a:rPr lang="en-GB" sz="3200" dirty="0" smtClean="0">
                <a:solidFill>
                  <a:srgbClr val="CC0000"/>
                </a:solidFill>
                <a:latin typeface="Calibri" charset="0"/>
                <a:sym typeface="Wingdings" charset="0"/>
              </a:rPr>
              <a:t>Part 1</a:t>
            </a:r>
            <a:endParaRPr lang="en-GB" sz="3200" dirty="0">
              <a:solidFill>
                <a:srgbClr val="CC0000"/>
              </a:solidFill>
              <a:latin typeface="Calibri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FB8B298-1DE1-8446-854E-9DA7260C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497"/>
            <a:ext cx="8459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dirty="0" smtClean="0">
                <a:solidFill>
                  <a:schemeClr val="accent6"/>
                </a:solidFill>
              </a:rPr>
              <a:t>EEKE 2020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701143" y="613358"/>
            <a:ext cx="405901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All times are </a:t>
            </a:r>
            <a:r>
              <a:rPr lang="de-DE" dirty="0">
                <a:solidFill>
                  <a:srgbClr val="FF0000"/>
                </a:solidFill>
              </a:rPr>
              <a:t>Beijing Time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37207"/>
              </p:ext>
            </p:extLst>
          </p:nvPr>
        </p:nvGraphicFramePr>
        <p:xfrm>
          <a:off x="225086" y="1138848"/>
          <a:ext cx="8813813" cy="517071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33935"/>
                <a:gridCol w="3966214"/>
                <a:gridCol w="2291591"/>
                <a:gridCol w="92360"/>
                <a:gridCol w="1229713"/>
              </a:tblGrid>
              <a:tr h="367281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13:10-13:30</a:t>
                      </a:r>
                    </a:p>
                  </a:txBody>
                  <a:tcPr marL="39655" marR="49569" marT="39655" marB="396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Connection setup: we will provide details</a:t>
                      </a:r>
                    </a:p>
                  </a:txBody>
                  <a:tcPr marL="49569" marR="49569" marT="39655" marB="396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effectLst/>
                        </a:rPr>
                        <a:t> </a:t>
                      </a:r>
                    </a:p>
                  </a:txBody>
                  <a:tcPr marL="49569" marR="49569" marT="39655" marB="396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 </a:t>
                      </a:r>
                    </a:p>
                  </a:txBody>
                  <a:tcPr marL="49569" marR="39655" marT="39655" marB="396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27809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13:30-13:40</a:t>
                      </a:r>
                    </a:p>
                  </a:txBody>
                  <a:tcPr marL="39655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i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Introduction</a:t>
                      </a:r>
                      <a:endParaRPr lang="de-DE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49569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Co-</a:t>
                      </a:r>
                      <a:r>
                        <a:rPr lang="de-DE" sz="1600" dirty="0" err="1">
                          <a:effectLst/>
                        </a:rPr>
                        <a:t>Chairs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of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smtClean="0">
                          <a:effectLst/>
                        </a:rPr>
                        <a:t>EEKE2020</a:t>
                      </a:r>
                      <a:endParaRPr lang="de-DE" sz="1600" dirty="0">
                        <a:effectLst/>
                      </a:endParaRPr>
                    </a:p>
                  </a:txBody>
                  <a:tcPr marL="49569" marR="39655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43665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13:40-14:20</a:t>
                      </a:r>
                    </a:p>
                  </a:txBody>
                  <a:tcPr marL="39655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Keynote 1: </a:t>
                      </a:r>
                      <a:r>
                        <a:rPr lang="en-US" sz="1600" b="1" i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Entitymetrics</a:t>
                      </a:r>
                      <a:r>
                        <a:rPr lang="en-US" sz="16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2.0: Measuring the Impact of Entities and Relations Extracted from Scientific Documents</a:t>
                      </a:r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49569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600">
                          <a:effectLst/>
                        </a:rPr>
                        <a:t>Min Song</a:t>
                      </a:r>
                    </a:p>
                  </a:txBody>
                  <a:tcPr marL="49569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600" dirty="0">
                        <a:effectLst/>
                      </a:endParaRPr>
                    </a:p>
                  </a:txBody>
                  <a:tcPr marL="49569" marR="39655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effectLst/>
                        </a:rPr>
                        <a:t>Chair</a:t>
                      </a:r>
                      <a:r>
                        <a:rPr lang="de-DE" sz="1600" dirty="0">
                          <a:effectLst/>
                        </a:rPr>
                        <a:t>: </a:t>
                      </a:r>
                      <a:r>
                        <a:rPr lang="de-DE" sz="1600" dirty="0" err="1">
                          <a:effectLst/>
                        </a:rPr>
                        <a:t>Chengzhi</a:t>
                      </a:r>
                      <a:r>
                        <a:rPr lang="de-DE" sz="1600" dirty="0">
                          <a:effectLst/>
                        </a:rPr>
                        <a:t> Zhang</a:t>
                      </a:r>
                    </a:p>
                  </a:txBody>
                  <a:tcPr marL="49569" marR="39655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42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14:20-15:00</a:t>
                      </a:r>
                    </a:p>
                  </a:txBody>
                  <a:tcPr marL="39655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Session 1: Knowledge Entity Extraction and Application</a:t>
                      </a:r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49569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de-DE" sz="1600" dirty="0">
                        <a:effectLst/>
                      </a:endParaRPr>
                    </a:p>
                  </a:txBody>
                  <a:tcPr marL="49569" marR="39655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Chair: </a:t>
                      </a:r>
                      <a:endParaRPr lang="de-DE" sz="1600" dirty="0" smtClean="0">
                        <a:effectLst/>
                      </a:endParaRPr>
                    </a:p>
                    <a:p>
                      <a:pPr algn="l"/>
                      <a:r>
                        <a:rPr lang="de-DE" sz="1600" dirty="0" smtClean="0">
                          <a:effectLst/>
                        </a:rPr>
                        <a:t>Shuo Xu</a:t>
                      </a:r>
                    </a:p>
                    <a:p>
                      <a:pPr algn="l"/>
                      <a:endParaRPr lang="de-DE" sz="1600" dirty="0" smtClean="0">
                        <a:effectLst/>
                      </a:endParaRPr>
                    </a:p>
                    <a:p>
                      <a:pPr algn="l"/>
                      <a:endParaRPr lang="de-DE" sz="1600" dirty="0" smtClean="0">
                        <a:effectLst/>
                      </a:endParaRPr>
                    </a:p>
                    <a:p>
                      <a:pPr algn="l"/>
                      <a:endParaRPr lang="de-DE" sz="1600" dirty="0" smtClean="0">
                        <a:effectLst/>
                      </a:endParaRPr>
                    </a:p>
                    <a:p>
                      <a:pPr algn="l"/>
                      <a:endParaRPr lang="de-DE" sz="1600" dirty="0" smtClean="0">
                        <a:effectLst/>
                      </a:endParaRPr>
                    </a:p>
                    <a:p>
                      <a:pPr algn="l"/>
                      <a:endParaRPr lang="de-DE" sz="1600" dirty="0" smtClean="0">
                        <a:effectLst/>
                      </a:endParaRPr>
                    </a:p>
                    <a:p>
                      <a:pPr algn="l"/>
                      <a:endParaRPr lang="de-DE" sz="1600" dirty="0" smtClean="0">
                        <a:effectLst/>
                      </a:endParaRPr>
                    </a:p>
                    <a:p>
                      <a:pPr algn="l"/>
                      <a:endParaRPr lang="de-DE" sz="1600" dirty="0">
                        <a:effectLst/>
                      </a:endParaRPr>
                    </a:p>
                    <a:p>
                      <a:pPr algn="l"/>
                      <a:r>
                        <a:rPr lang="de-DE" sz="16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de-DE" sz="1600" dirty="0">
                          <a:effectLst/>
                        </a:rPr>
                        <a:t> </a:t>
                      </a:r>
                    </a:p>
                  </a:txBody>
                  <a:tcPr marL="49569" marR="39655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70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14:20-14:40</a:t>
                      </a:r>
                    </a:p>
                  </a:txBody>
                  <a:tcPr marL="39655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err="1">
                          <a:effectLst/>
                        </a:rPr>
                        <a:t>NLPContributions</a:t>
                      </a:r>
                      <a:r>
                        <a:rPr lang="en-US" sz="1600" i="1" dirty="0">
                          <a:effectLst/>
                        </a:rPr>
                        <a:t>: An Annotation Scheme for Machine Reading of Scholarly Contributions in Natural Language Processing Literature</a:t>
                      </a:r>
                      <a:endParaRPr lang="en-US" sz="1600" dirty="0">
                        <a:effectLst/>
                      </a:endParaRPr>
                    </a:p>
                  </a:txBody>
                  <a:tcPr marL="49569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600" b="1" u="sng" dirty="0">
                          <a:effectLst/>
                          <a:latin typeface="Raleway"/>
                        </a:rPr>
                        <a:t>Jennifer </a:t>
                      </a:r>
                      <a:r>
                        <a:rPr lang="de-DE" sz="1600" b="1" u="sng" dirty="0" err="1">
                          <a:effectLst/>
                          <a:latin typeface="Raleway"/>
                        </a:rPr>
                        <a:t>D'Souza</a:t>
                      </a:r>
                      <a:r>
                        <a:rPr lang="de-DE" sz="1600" dirty="0">
                          <a:effectLst/>
                        </a:rPr>
                        <a:t> and Sören Auer</a:t>
                      </a:r>
                    </a:p>
                  </a:txBody>
                  <a:tcPr marL="49569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600" dirty="0">
                        <a:effectLst/>
                      </a:endParaRPr>
                    </a:p>
                  </a:txBody>
                  <a:tcPr marL="49569" marR="39655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600" dirty="0">
                        <a:effectLst/>
                      </a:endParaRPr>
                    </a:p>
                  </a:txBody>
                  <a:tcPr marL="49569" marR="39655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56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14:40-15:00</a:t>
                      </a:r>
                    </a:p>
                  </a:txBody>
                  <a:tcPr marL="39655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>
                          <a:effectLst/>
                        </a:rPr>
                        <a:t>Intelligent </a:t>
                      </a:r>
                      <a:r>
                        <a:rPr lang="en-US" sz="1600" i="1" dirty="0" err="1">
                          <a:effectLst/>
                        </a:rPr>
                        <a:t>Bibliometrics</a:t>
                      </a:r>
                      <a:r>
                        <a:rPr lang="en-US" sz="1600" i="1" dirty="0">
                          <a:effectLst/>
                        </a:rPr>
                        <a:t> for Discovering the Associations between Genes and Diseases: Methodology and Case study</a:t>
                      </a:r>
                      <a:endParaRPr lang="en-US" sz="1600" dirty="0">
                        <a:effectLst/>
                      </a:endParaRPr>
                    </a:p>
                  </a:txBody>
                  <a:tcPr marL="49569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600" b="1" u="sng" dirty="0" err="1">
                          <a:effectLst/>
                          <a:latin typeface="Raleway"/>
                        </a:rPr>
                        <a:t>Mengjia</a:t>
                      </a:r>
                      <a:r>
                        <a:rPr lang="de-DE" sz="1600" b="1" u="sng" dirty="0">
                          <a:effectLst/>
                          <a:latin typeface="Raleway"/>
                        </a:rPr>
                        <a:t> Wu</a:t>
                      </a:r>
                      <a:r>
                        <a:rPr lang="de-DE" sz="1600" dirty="0">
                          <a:effectLst/>
                        </a:rPr>
                        <a:t> and Yi Zhang</a:t>
                      </a:r>
                    </a:p>
                  </a:txBody>
                  <a:tcPr marL="49569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600" dirty="0">
                        <a:effectLst/>
                      </a:endParaRPr>
                    </a:p>
                  </a:txBody>
                  <a:tcPr marL="49569" marR="39655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600" dirty="0">
                        <a:effectLst/>
                      </a:endParaRPr>
                    </a:p>
                  </a:txBody>
                  <a:tcPr marL="49569" marR="39655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81">
                <a:tc>
                  <a:txBody>
                    <a:bodyPr/>
                    <a:lstStyle/>
                    <a:p>
                      <a:pPr algn="l"/>
                      <a:r>
                        <a:rPr lang="de-DE" sz="1600" i="0" dirty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15:00-15:30</a:t>
                      </a:r>
                    </a:p>
                  </a:txBody>
                  <a:tcPr marL="39655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dirty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Coffee break</a:t>
                      </a:r>
                    </a:p>
                  </a:txBody>
                  <a:tcPr marL="49569" marR="49569" marT="39655" marB="3965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de-DE" sz="1600" b="0" i="0" dirty="0">
                          <a:solidFill>
                            <a:srgbClr val="222222"/>
                          </a:solidFill>
                          <a:effectLst/>
                          <a:latin typeface="Raleway"/>
                        </a:rPr>
                        <a:t> </a:t>
                      </a:r>
                    </a:p>
                  </a:txBody>
                  <a:tcPr marL="49569" marR="49569" marT="39655" marB="39655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39655" marR="39655" marT="19828" marB="19828">
                    <a:lnL>
                      <a:noFill/>
                    </a:lnL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9655" marR="39655" marT="19828" marB="19828">
                    <a:lnL>
                      <a:noFill/>
                    </a:lnL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885B478-7DA6-BA40-9EF5-9E15BC7A0401}" type="slidenum">
              <a:rPr lang="en-GB" sz="1200" smtClean="0">
                <a:latin typeface="Arial Black" charset="0"/>
              </a:rPr>
              <a:pPr eaLnBrk="1" hangingPunct="1"/>
              <a:t>8</a:t>
            </a:fld>
            <a:endParaRPr lang="en-GB" sz="1200">
              <a:latin typeface="Arial Blac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68338"/>
          </a:xfrm>
        </p:spPr>
        <p:txBody>
          <a:bodyPr/>
          <a:lstStyle/>
          <a:p>
            <a:pPr marL="536575" indent="-536575" eaLnBrk="1" hangingPunct="1"/>
            <a:r>
              <a:rPr lang="en-GB" sz="3200" dirty="0">
                <a:solidFill>
                  <a:srgbClr val="CC0000"/>
                </a:solidFill>
                <a:latin typeface="Calibri" charset="0"/>
                <a:sym typeface="Wingdings" charset="0"/>
              </a:rPr>
              <a:t>Agenda: </a:t>
            </a:r>
            <a:r>
              <a:rPr lang="en-GB" sz="3200" dirty="0" smtClean="0">
                <a:solidFill>
                  <a:srgbClr val="CC0000"/>
                </a:solidFill>
                <a:latin typeface="Calibri" charset="0"/>
                <a:sym typeface="Wingdings" charset="0"/>
              </a:rPr>
              <a:t>Part 2</a:t>
            </a:r>
            <a:endParaRPr lang="en-GB" sz="3200" dirty="0">
              <a:solidFill>
                <a:srgbClr val="CC0000"/>
              </a:solidFill>
              <a:latin typeface="Calibri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FB8B298-1DE1-8446-854E-9DA7260C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497"/>
            <a:ext cx="8459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dirty="0" smtClean="0">
                <a:solidFill>
                  <a:schemeClr val="accent6"/>
                </a:solidFill>
              </a:rPr>
              <a:t>EEKE 2020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210143"/>
              </p:ext>
            </p:extLst>
          </p:nvPr>
        </p:nvGraphicFramePr>
        <p:xfrm>
          <a:off x="295420" y="1139483"/>
          <a:ext cx="8567228" cy="5450503"/>
        </p:xfrm>
        <a:graphic>
          <a:graphicData uri="http://schemas.openxmlformats.org/drawingml/2006/table">
            <a:tbl>
              <a:tblPr/>
              <a:tblGrid>
                <a:gridCol w="1359209"/>
                <a:gridCol w="3320142"/>
                <a:gridCol w="2663986"/>
                <a:gridCol w="1223891"/>
              </a:tblGrid>
              <a:tr h="561284"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15:30-16:35</a:t>
                      </a:r>
                    </a:p>
                  </a:txBody>
                  <a:tcPr marL="40064" marR="50080" marT="40064" marB="40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5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Session 2: </a:t>
                      </a:r>
                      <a:r>
                        <a:rPr lang="fr-FR" sz="1500" b="1" i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Entity</a:t>
                      </a:r>
                      <a:r>
                        <a:rPr lang="fr-FR" sz="15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Extraction </a:t>
                      </a:r>
                      <a:r>
                        <a:rPr lang="fr-FR" sz="1500" b="1" i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from</a:t>
                      </a:r>
                      <a:r>
                        <a:rPr lang="fr-FR" sz="15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Scientific Documents</a:t>
                      </a:r>
                      <a:endParaRPr lang="fr-FR" sz="15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50080" marR="50080" marT="40064" marB="40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Chair: </a:t>
                      </a:r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r>
                        <a:rPr lang="de-DE" sz="1500" dirty="0" smtClean="0">
                          <a:effectLst/>
                        </a:rPr>
                        <a:t>Yingyi Zhang</a:t>
                      </a: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>
                        <a:effectLst/>
                      </a:endParaRP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</a:txBody>
                  <a:tcPr marL="50080" marR="40064" marT="40064" marB="40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243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15:30-15:50</a:t>
                      </a:r>
                    </a:p>
                  </a:txBody>
                  <a:tcPr marL="40064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 dirty="0">
                          <a:effectLst/>
                        </a:rPr>
                        <a:t>Automatic </a:t>
                      </a:r>
                      <a:r>
                        <a:rPr lang="en-US" sz="1500" i="1" dirty="0" err="1">
                          <a:effectLst/>
                        </a:rPr>
                        <a:t>Keyphrase</a:t>
                      </a:r>
                      <a:r>
                        <a:rPr lang="en-US" sz="1500" i="1" dirty="0">
                          <a:effectLst/>
                        </a:rPr>
                        <a:t> Extraction from Scientific Chinese Medical Abstracts Based on Character-Level Sequence Labeling</a:t>
                      </a:r>
                      <a:endParaRPr lang="en-US" sz="1500" dirty="0">
                        <a:effectLst/>
                      </a:endParaRPr>
                    </a:p>
                  </a:txBody>
                  <a:tcPr marL="50080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b="1" u="sng" dirty="0" err="1">
                          <a:effectLst/>
                        </a:rPr>
                        <a:t>Liangping</a:t>
                      </a:r>
                      <a:r>
                        <a:rPr lang="de-DE" sz="1500" b="1" u="sng" dirty="0">
                          <a:effectLst/>
                        </a:rPr>
                        <a:t> Ding</a:t>
                      </a:r>
                      <a:r>
                        <a:rPr lang="de-DE" sz="1500" dirty="0">
                          <a:effectLst/>
                        </a:rPr>
                        <a:t>, </a:t>
                      </a:r>
                      <a:r>
                        <a:rPr lang="de-DE" sz="1500" dirty="0" err="1">
                          <a:effectLst/>
                        </a:rPr>
                        <a:t>Zhixiong</a:t>
                      </a:r>
                      <a:r>
                        <a:rPr lang="de-DE" sz="1500" dirty="0">
                          <a:effectLst/>
                        </a:rPr>
                        <a:t> Zhang, </a:t>
                      </a:r>
                      <a:r>
                        <a:rPr lang="de-DE" sz="1500" dirty="0" err="1">
                          <a:effectLst/>
                        </a:rPr>
                        <a:t>Huan</a:t>
                      </a:r>
                      <a:r>
                        <a:rPr lang="de-DE" sz="1500" dirty="0">
                          <a:effectLst/>
                        </a:rPr>
                        <a:t> Liu, Jie Li and </a:t>
                      </a:r>
                      <a:r>
                        <a:rPr lang="de-DE" sz="1500" dirty="0" err="1">
                          <a:effectLst/>
                        </a:rPr>
                        <a:t>Gaihong</a:t>
                      </a:r>
                      <a:r>
                        <a:rPr lang="de-DE" sz="1500" dirty="0">
                          <a:effectLst/>
                        </a:rPr>
                        <a:t> Yu</a:t>
                      </a:r>
                    </a:p>
                  </a:txBody>
                  <a:tcPr marL="50080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500" dirty="0">
                        <a:effectLst/>
                      </a:endParaRPr>
                    </a:p>
                  </a:txBody>
                  <a:tcPr marL="50080" marR="40064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867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15:50-16:05</a:t>
                      </a:r>
                    </a:p>
                  </a:txBody>
                  <a:tcPr marL="40064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 dirty="0">
                          <a:effectLst/>
                        </a:rPr>
                        <a:t>Investigating interdisciplinary knowledge flow through </a:t>
                      </a:r>
                      <a:r>
                        <a:rPr lang="en-US" sz="1500" i="1" dirty="0" err="1">
                          <a:effectLst/>
                        </a:rPr>
                        <a:t>citances</a:t>
                      </a:r>
                      <a:endParaRPr lang="en-US" sz="1500" dirty="0">
                        <a:effectLst/>
                      </a:endParaRPr>
                    </a:p>
                  </a:txBody>
                  <a:tcPr marL="50080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Jin Mao, </a:t>
                      </a:r>
                      <a:r>
                        <a:rPr lang="de-DE" sz="1500" b="1" u="sng">
                          <a:effectLst/>
                          <a:latin typeface="Raleway"/>
                        </a:rPr>
                        <a:t>Shiyun Wang </a:t>
                      </a:r>
                      <a:r>
                        <a:rPr lang="de-DE" sz="1500">
                          <a:effectLst/>
                        </a:rPr>
                        <a:t>and Xianli Shang</a:t>
                      </a:r>
                    </a:p>
                  </a:txBody>
                  <a:tcPr marL="50080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500">
                        <a:effectLst/>
                      </a:endParaRPr>
                    </a:p>
                  </a:txBody>
                  <a:tcPr marL="50080" marR="40064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660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16:05-16:20</a:t>
                      </a:r>
                    </a:p>
                  </a:txBody>
                  <a:tcPr marL="40064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 dirty="0">
                          <a:effectLst/>
                        </a:rPr>
                        <a:t>IEKM-MD: An Intelligent Platform for Information Extraction and Knowledge Mining in Multi-Domains</a:t>
                      </a:r>
                      <a:endParaRPr lang="en-US" sz="1500" dirty="0">
                        <a:effectLst/>
                      </a:endParaRPr>
                    </a:p>
                  </a:txBody>
                  <a:tcPr marL="50080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Yu Li, </a:t>
                      </a:r>
                      <a:r>
                        <a:rPr lang="de-DE" sz="1500" b="1" u="sng" dirty="0">
                          <a:effectLst/>
                        </a:rPr>
                        <a:t>Tao Yue</a:t>
                      </a:r>
                      <a:r>
                        <a:rPr lang="de-DE" sz="1500" dirty="0">
                          <a:effectLst/>
                        </a:rPr>
                        <a:t> (Speaker) and Wu </a:t>
                      </a:r>
                      <a:r>
                        <a:rPr lang="de-DE" sz="1500" dirty="0" err="1">
                          <a:effectLst/>
                        </a:rPr>
                        <a:t>Zhenxin</a:t>
                      </a:r>
                      <a:endParaRPr lang="de-DE" sz="1500" dirty="0">
                        <a:effectLst/>
                      </a:endParaRPr>
                    </a:p>
                  </a:txBody>
                  <a:tcPr marL="50080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500">
                        <a:effectLst/>
                      </a:endParaRPr>
                    </a:p>
                  </a:txBody>
                  <a:tcPr marL="50080" marR="40064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449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16:20-16:35</a:t>
                      </a:r>
                    </a:p>
                  </a:txBody>
                  <a:tcPr marL="40064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 dirty="0">
                          <a:effectLst/>
                        </a:rPr>
                        <a:t>What is Special about Patent Information Extraction?</a:t>
                      </a:r>
                      <a:endParaRPr lang="en-US" sz="1500" dirty="0">
                        <a:effectLst/>
                      </a:endParaRPr>
                    </a:p>
                  </a:txBody>
                  <a:tcPr marL="50080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b="1" u="sng" dirty="0">
                          <a:effectLst/>
                          <a:latin typeface="Raleway"/>
                        </a:rPr>
                        <a:t>Liang Chen</a:t>
                      </a:r>
                      <a:r>
                        <a:rPr lang="de-DE" sz="1500" dirty="0">
                          <a:effectLst/>
                        </a:rPr>
                        <a:t>, Shuo Xu, Weijiao Shang, Zheng Wang, Chao Wei and Haiyun Xu</a:t>
                      </a:r>
                    </a:p>
                  </a:txBody>
                  <a:tcPr marL="50080" marR="50080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500" dirty="0">
                        <a:effectLst/>
                      </a:endParaRPr>
                    </a:p>
                  </a:txBody>
                  <a:tcPr marL="50080" marR="40064" marT="40064" marB="4006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3701143" y="613358"/>
            <a:ext cx="405901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All times are </a:t>
            </a:r>
            <a:r>
              <a:rPr lang="de-DE" dirty="0">
                <a:solidFill>
                  <a:srgbClr val="FF0000"/>
                </a:solidFill>
              </a:rPr>
              <a:t>Beijing Time</a:t>
            </a:r>
          </a:p>
        </p:txBody>
      </p:sp>
    </p:spTree>
    <p:extLst>
      <p:ext uri="{BB962C8B-B14F-4D97-AF65-F5344CB8AC3E}">
        <p14:creationId xmlns:p14="http://schemas.microsoft.com/office/powerpoint/2010/main" val="29946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885B478-7DA6-BA40-9EF5-9E15BC7A0401}" type="slidenum">
              <a:rPr lang="en-GB" sz="1200" smtClean="0">
                <a:latin typeface="Arial Black" charset="0"/>
              </a:rPr>
              <a:pPr eaLnBrk="1" hangingPunct="1"/>
              <a:t>9</a:t>
            </a:fld>
            <a:endParaRPr lang="en-GB" sz="1200">
              <a:latin typeface="Arial Blac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68338"/>
          </a:xfrm>
        </p:spPr>
        <p:txBody>
          <a:bodyPr/>
          <a:lstStyle/>
          <a:p>
            <a:pPr marL="536575" indent="-536575" eaLnBrk="1" hangingPunct="1"/>
            <a:r>
              <a:rPr lang="en-GB" sz="3200" dirty="0">
                <a:solidFill>
                  <a:srgbClr val="CC0000"/>
                </a:solidFill>
                <a:latin typeface="Calibri" charset="0"/>
                <a:sym typeface="Wingdings" charset="0"/>
              </a:rPr>
              <a:t>Agenda: </a:t>
            </a:r>
            <a:r>
              <a:rPr lang="en-GB" sz="3200" dirty="0" smtClean="0">
                <a:solidFill>
                  <a:srgbClr val="CC0000"/>
                </a:solidFill>
                <a:latin typeface="Calibri" charset="0"/>
                <a:sym typeface="Wingdings" charset="0"/>
              </a:rPr>
              <a:t>Part 3</a:t>
            </a:r>
            <a:endParaRPr lang="en-GB" sz="3200" dirty="0">
              <a:solidFill>
                <a:srgbClr val="CC0000"/>
              </a:solidFill>
              <a:latin typeface="Calibri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FB8B298-1DE1-8446-854E-9DA7260C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497"/>
            <a:ext cx="8459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253413" algn="r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dirty="0" smtClean="0">
                <a:solidFill>
                  <a:schemeClr val="accent6"/>
                </a:solidFill>
              </a:rPr>
              <a:t>EEKE 2020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3425" y="197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18954"/>
              </p:ext>
            </p:extLst>
          </p:nvPr>
        </p:nvGraphicFramePr>
        <p:xfrm>
          <a:off x="140678" y="1181684"/>
          <a:ext cx="8872694" cy="5381352"/>
        </p:xfrm>
        <a:graphic>
          <a:graphicData uri="http://schemas.openxmlformats.org/drawingml/2006/table">
            <a:tbl>
              <a:tblPr/>
              <a:tblGrid>
                <a:gridCol w="1188725"/>
                <a:gridCol w="4097670"/>
                <a:gridCol w="1368125"/>
                <a:gridCol w="866145"/>
                <a:gridCol w="210905"/>
                <a:gridCol w="1141124"/>
              </a:tblGrid>
              <a:tr h="495634"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16:35-17:00</a:t>
                      </a:r>
                    </a:p>
                  </a:txBody>
                  <a:tcPr marL="23411" marR="29264" marT="23411" marB="23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b="1" i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Sesson</a:t>
                      </a:r>
                      <a:r>
                        <a:rPr lang="de-DE" sz="15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3: Interactive </a:t>
                      </a:r>
                      <a:r>
                        <a:rPr lang="de-DE" sz="1500" b="1" i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demos</a:t>
                      </a:r>
                      <a:endParaRPr lang="de-DE" sz="15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50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500" dirty="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Chair: Chong </a:t>
                      </a:r>
                      <a:r>
                        <a:rPr lang="de-DE" sz="1500" dirty="0" smtClean="0">
                          <a:effectLst/>
                        </a:rPr>
                        <a:t>Chen</a:t>
                      </a: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>
                        <a:effectLst/>
                      </a:endParaRP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159"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16:35-17:00</a:t>
                      </a:r>
                    </a:p>
                  </a:txBody>
                  <a:tcPr marL="23411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 dirty="0">
                          <a:effectLst/>
                        </a:rPr>
                        <a:t>Design and Implementation of an Academic Search System Based on a General Query Language and Automatic Question Answering</a:t>
                      </a:r>
                      <a:endParaRPr lang="en-US" sz="1500" dirty="0">
                        <a:effectLst/>
                      </a:endParaRP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de-DE" sz="1500" b="1" u="sng">
                          <a:effectLst/>
                          <a:latin typeface="Raleway"/>
                        </a:rPr>
                        <a:t>Zi Xiong</a:t>
                      </a:r>
                      <a:r>
                        <a:rPr lang="de-DE" sz="1500">
                          <a:effectLst/>
                        </a:rPr>
                        <a:t>, Yue Qi, Wei Lu and Qikai Cheng</a:t>
                      </a: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50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50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500" dirty="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9"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17:00-17:30</a:t>
                      </a:r>
                    </a:p>
                  </a:txBody>
                  <a:tcPr marL="23411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Coffee break</a:t>
                      </a: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 </a:t>
                      </a: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 </a:t>
                      </a: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30159"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17:30-18:10</a:t>
                      </a:r>
                    </a:p>
                  </a:txBody>
                  <a:tcPr marL="23411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Keynote 2: Building Scholarly Knowledge Bases with Crowdsourcing and Text Mining</a:t>
                      </a:r>
                      <a:endParaRPr lang="en-US" sz="15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Markus Stocker</a:t>
                      </a: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500" dirty="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Chair: </a:t>
                      </a:r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r>
                        <a:rPr lang="de-DE" sz="1500" dirty="0" smtClean="0">
                          <a:effectLst/>
                        </a:rPr>
                        <a:t>Philipp </a:t>
                      </a:r>
                      <a:r>
                        <a:rPr lang="de-DE" sz="1500" dirty="0">
                          <a:effectLst/>
                        </a:rPr>
                        <a:t>Mayr</a:t>
                      </a: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5634">
                <a:tc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18:10-18:55</a:t>
                      </a:r>
                    </a:p>
                  </a:txBody>
                  <a:tcPr marL="23411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de-DE" sz="15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Session 4: Entity Relation </a:t>
                      </a:r>
                      <a:r>
                        <a:rPr lang="de-DE" sz="1500" b="1" i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Extraction</a:t>
                      </a:r>
                      <a:r>
                        <a:rPr lang="de-DE" sz="15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de-DE" sz="1500" b="1" i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Application</a:t>
                      </a:r>
                      <a:endParaRPr lang="de-DE" sz="15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de-DE" sz="150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/>
                      <a:r>
                        <a:rPr lang="de-DE" sz="1500" dirty="0">
                          <a:effectLst/>
                        </a:rPr>
                        <a:t>Chair: </a:t>
                      </a:r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r>
                        <a:rPr lang="de-DE" sz="1500" dirty="0" smtClean="0">
                          <a:effectLst/>
                        </a:rPr>
                        <a:t>Yi Zhang</a:t>
                      </a: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 smtClean="0">
                        <a:effectLst/>
                      </a:endParaRPr>
                    </a:p>
                    <a:p>
                      <a:pPr algn="l"/>
                      <a:endParaRPr lang="de-DE" sz="1500" dirty="0">
                        <a:effectLst/>
                      </a:endParaRP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de-DE" sz="1500" dirty="0">
                          <a:effectLst/>
                        </a:rPr>
                        <a:t> </a:t>
                      </a: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51448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18:10-18:25</a:t>
                      </a:r>
                    </a:p>
                  </a:txBody>
                  <a:tcPr marL="23411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>
                          <a:effectLst/>
                        </a:rPr>
                        <a:t>A Novel Approach for Patent Similarity Measurement Based on Sequence Alignment</a:t>
                      </a:r>
                      <a:endParaRPr lang="en-US" sz="1500">
                        <a:effectLst/>
                      </a:endParaRP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500" dirty="0" err="1">
                          <a:effectLst/>
                        </a:rPr>
                        <a:t>Xin</a:t>
                      </a:r>
                      <a:r>
                        <a:rPr lang="de-DE" sz="1500" dirty="0">
                          <a:effectLst/>
                        </a:rPr>
                        <a:t> An, </a:t>
                      </a:r>
                      <a:r>
                        <a:rPr lang="de-DE" sz="1500" b="1" u="sng" dirty="0" err="1">
                          <a:effectLst/>
                          <a:latin typeface="Raleway"/>
                        </a:rPr>
                        <a:t>Jinghong</a:t>
                      </a:r>
                      <a:r>
                        <a:rPr lang="de-DE" sz="1500" b="1" u="sng" dirty="0">
                          <a:effectLst/>
                          <a:latin typeface="Raleway"/>
                        </a:rPr>
                        <a:t> Li</a:t>
                      </a:r>
                      <a:r>
                        <a:rPr lang="de-DE" sz="1500" dirty="0">
                          <a:effectLst/>
                        </a:rPr>
                        <a:t>, </a:t>
                      </a:r>
                      <a:r>
                        <a:rPr lang="de-DE" sz="1500" dirty="0" err="1">
                          <a:effectLst/>
                        </a:rPr>
                        <a:t>Shuo</a:t>
                      </a:r>
                      <a:r>
                        <a:rPr lang="de-DE" sz="1500" dirty="0">
                          <a:effectLst/>
                        </a:rPr>
                        <a:t> </a:t>
                      </a:r>
                      <a:r>
                        <a:rPr lang="de-DE" sz="1500" dirty="0" err="1">
                          <a:effectLst/>
                        </a:rPr>
                        <a:t>Xu</a:t>
                      </a:r>
                      <a:r>
                        <a:rPr lang="de-DE" sz="1500" dirty="0">
                          <a:effectLst/>
                        </a:rPr>
                        <a:t>, Liang Chen and </a:t>
                      </a:r>
                      <a:r>
                        <a:rPr lang="de-DE" sz="1500" dirty="0" err="1">
                          <a:effectLst/>
                        </a:rPr>
                        <a:t>Sainan</a:t>
                      </a:r>
                      <a:r>
                        <a:rPr lang="de-DE" sz="1500" dirty="0">
                          <a:effectLst/>
                        </a:rPr>
                        <a:t> Pi</a:t>
                      </a: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50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de-DE" sz="150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51448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18:25-18:40</a:t>
                      </a:r>
                    </a:p>
                  </a:txBody>
                  <a:tcPr marL="23411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>
                          <a:effectLst/>
                        </a:rPr>
                        <a:t>Exploring the Relation between Biomedical Entities and Government Funding</a:t>
                      </a:r>
                      <a:endParaRPr lang="en-US" sz="1500">
                        <a:effectLst/>
                      </a:endParaRP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500" b="1" u="sng" dirty="0">
                          <a:effectLst/>
                          <a:latin typeface="Raleway"/>
                        </a:rPr>
                        <a:t>Fang Tan</a:t>
                      </a:r>
                      <a:r>
                        <a:rPr lang="de-DE" sz="1500" dirty="0">
                          <a:effectLst/>
                        </a:rPr>
                        <a:t>, </a:t>
                      </a:r>
                      <a:r>
                        <a:rPr lang="de-DE" sz="1500" dirty="0" err="1">
                          <a:effectLst/>
                        </a:rPr>
                        <a:t>Siting</a:t>
                      </a:r>
                      <a:r>
                        <a:rPr lang="de-DE" sz="1500" dirty="0">
                          <a:effectLst/>
                        </a:rPr>
                        <a:t> Yang, </a:t>
                      </a:r>
                      <a:r>
                        <a:rPr lang="de-DE" sz="1500" dirty="0" err="1">
                          <a:effectLst/>
                        </a:rPr>
                        <a:t>Xiaoyan</a:t>
                      </a:r>
                      <a:r>
                        <a:rPr lang="de-DE" sz="1500" dirty="0">
                          <a:effectLst/>
                        </a:rPr>
                        <a:t> Wu and Jian </a:t>
                      </a:r>
                      <a:r>
                        <a:rPr lang="de-DE" sz="1500" dirty="0" err="1">
                          <a:effectLst/>
                        </a:rPr>
                        <a:t>Xu</a:t>
                      </a:r>
                      <a:endParaRPr lang="de-DE" sz="1500" dirty="0">
                        <a:effectLst/>
                      </a:endParaRP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50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de-DE" sz="150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51448">
                <a:tc>
                  <a:txBody>
                    <a:bodyPr/>
                    <a:lstStyle/>
                    <a:p>
                      <a:pPr algn="l"/>
                      <a:r>
                        <a:rPr lang="de-DE" sz="1500">
                          <a:effectLst/>
                        </a:rPr>
                        <a:t>18:40-18:55</a:t>
                      </a:r>
                    </a:p>
                  </a:txBody>
                  <a:tcPr marL="23411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 dirty="0">
                          <a:effectLst/>
                        </a:rPr>
                        <a:t>Document Clustering and Labeling for Research Trend Extraction and Evolution Mapping</a:t>
                      </a:r>
                      <a:endParaRPr lang="en-US" sz="1500" dirty="0">
                        <a:effectLst/>
                      </a:endParaRP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500" b="1" u="sng" dirty="0" err="1">
                          <a:effectLst/>
                          <a:latin typeface="Raleway"/>
                        </a:rPr>
                        <a:t>Sahand</a:t>
                      </a:r>
                      <a:r>
                        <a:rPr lang="de-DE" sz="1500" b="1" u="sng" dirty="0">
                          <a:effectLst/>
                          <a:latin typeface="Raleway"/>
                        </a:rPr>
                        <a:t> </a:t>
                      </a:r>
                      <a:r>
                        <a:rPr lang="de-DE" sz="1500" b="1" u="sng" dirty="0" err="1">
                          <a:effectLst/>
                          <a:latin typeface="Raleway"/>
                        </a:rPr>
                        <a:t>Vahidnia</a:t>
                      </a:r>
                      <a:r>
                        <a:rPr lang="de-DE" sz="1500" dirty="0">
                          <a:effectLst/>
                        </a:rPr>
                        <a:t>, Alireza Abbasi and Hussein A. Abbass</a:t>
                      </a:r>
                    </a:p>
                  </a:txBody>
                  <a:tcPr marL="29264" marR="29264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500" dirty="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de-DE" sz="1500" dirty="0">
                        <a:effectLst/>
                      </a:endParaRPr>
                    </a:p>
                  </a:txBody>
                  <a:tcPr marL="29264" marR="23411" marT="23411" marB="234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3701143" y="613358"/>
            <a:ext cx="405901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All times are </a:t>
            </a:r>
            <a:r>
              <a:rPr lang="de-DE" dirty="0">
                <a:solidFill>
                  <a:srgbClr val="FF0000"/>
                </a:solidFill>
              </a:rPr>
              <a:t>Beijing Time</a:t>
            </a:r>
          </a:p>
        </p:txBody>
      </p:sp>
    </p:spTree>
    <p:extLst>
      <p:ext uri="{BB962C8B-B14F-4D97-AF65-F5344CB8AC3E}">
        <p14:creationId xmlns:p14="http://schemas.microsoft.com/office/powerpoint/2010/main" val="36467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545</TotalTime>
  <Words>1376</Words>
  <Application>Microsoft Macintosh PowerPoint</Application>
  <PresentationFormat>全屏显示(4:3)</PresentationFormat>
  <Paragraphs>300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Consolas</vt:lpstr>
      <vt:lpstr>ＭＳ Ｐゴシック</vt:lpstr>
      <vt:lpstr>Raleway</vt:lpstr>
      <vt:lpstr>Times New Roman</vt:lpstr>
      <vt:lpstr>Wingdings</vt:lpstr>
      <vt:lpstr>Pixel</vt:lpstr>
      <vt:lpstr>1st  EEKE Workshop   Workshop on Extraction and Evaluation of Knowledge Entities from Scientific Documents</vt:lpstr>
      <vt:lpstr>The EEKE Team</vt:lpstr>
      <vt:lpstr>Goal</vt:lpstr>
      <vt:lpstr>Goal</vt:lpstr>
      <vt:lpstr>Goal</vt:lpstr>
      <vt:lpstr>Topics</vt:lpstr>
      <vt:lpstr>Agenda: Part 1</vt:lpstr>
      <vt:lpstr>Agenda: Part 2</vt:lpstr>
      <vt:lpstr>Agenda: Part 3</vt:lpstr>
      <vt:lpstr>Agenda: Part 4</vt:lpstr>
      <vt:lpstr>Keynote 1</vt:lpstr>
      <vt:lpstr>Keynote 2</vt:lpstr>
      <vt:lpstr>Proceedings</vt:lpstr>
      <vt:lpstr>Next steps</vt:lpstr>
      <vt:lpstr>Next steps</vt:lpstr>
      <vt:lpstr>Thank you!</vt:lpstr>
    </vt:vector>
  </TitlesOfParts>
  <Company>University of Toulouse, France</Company>
  <LinksUpToDate>false</LinksUpToDate>
  <SharedDoc>false</SharedDoc>
  <HyperlinkBase>http://bit.ly/caristCabanac2017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Questionner le texte scientifique</dc:title>
  <dc:subject>Présentation CARIST Nancy 19 mars 2017</dc:subject>
  <dc:creator>Guillaume Cabanac</dc:creator>
  <cp:lastModifiedBy>Chengzhi Zhang</cp:lastModifiedBy>
  <cp:revision>2475</cp:revision>
  <dcterms:created xsi:type="dcterms:W3CDTF">2005-03-23T08:46:11Z</dcterms:created>
  <dcterms:modified xsi:type="dcterms:W3CDTF">2020-08-03T13:35:29Z</dcterms:modified>
</cp:coreProperties>
</file>